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5" r:id="rId3"/>
    <p:sldId id="260" r:id="rId4"/>
    <p:sldId id="278" r:id="rId5"/>
    <p:sldId id="268" r:id="rId6"/>
    <p:sldId id="257" r:id="rId7"/>
    <p:sldId id="261" r:id="rId8"/>
    <p:sldId id="262" r:id="rId9"/>
    <p:sldId id="267" r:id="rId10"/>
    <p:sldId id="280" r:id="rId11"/>
    <p:sldId id="279" r:id="rId12"/>
    <p:sldId id="269" r:id="rId13"/>
    <p:sldId id="274" r:id="rId14"/>
    <p:sldId id="263" r:id="rId15"/>
    <p:sldId id="258" r:id="rId16"/>
    <p:sldId id="281" r:id="rId17"/>
    <p:sldId id="276" r:id="rId18"/>
    <p:sldId id="277" r:id="rId19"/>
    <p:sldId id="270" r:id="rId20"/>
    <p:sldId id="271" r:id="rId21"/>
    <p:sldId id="272" r:id="rId22"/>
    <p:sldId id="259" r:id="rId23"/>
    <p:sldId id="273" r:id="rId24"/>
    <p:sldId id="264" r:id="rId25"/>
    <p:sldId id="265" r:id="rId26"/>
    <p:sldId id="266" r:id="rId27"/>
  </p:sldIdLst>
  <p:sldSz cx="9144000" cy="6858000" type="screen4x3"/>
  <p:notesSz cx="6858000" cy="9144000"/>
  <p:embeddedFontLst>
    <p:embeddedFont>
      <p:font typeface="GreeceBlack" panose="020B0600000000000000" pitchFamily="34" charset="0"/>
      <p:regular r:id="rId28"/>
    </p:embeddedFont>
    <p:embeddedFont>
      <p:font typeface="Aaron" panose="02020900000000000000" pitchFamily="18" charset="0"/>
      <p:bold r:id="rId29"/>
    </p:embeddedFont>
    <p:embeddedFont>
      <p:font typeface="vtks distress" panose="02000000000000000000"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57" d="100"/>
          <a:sy n="57" d="100"/>
        </p:scale>
        <p:origin x="244" y="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7420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44489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4183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8679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2784D-F0C2-47E1-89BC-EEFB4DF5B95A}"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2621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52784D-F0C2-47E1-89BC-EEFB4DF5B95A}"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407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52784D-F0C2-47E1-89BC-EEFB4DF5B95A}" type="datetimeFigureOut">
              <a:rPr lang="en-US" smtClean="0"/>
              <a:t>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28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52784D-F0C2-47E1-89BC-EEFB4DF5B95A}" type="datetimeFigureOut">
              <a:rPr lang="en-US" smtClean="0"/>
              <a:t>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0015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2784D-F0C2-47E1-89BC-EEFB4DF5B95A}" type="datetimeFigureOut">
              <a:rPr lang="en-US" smtClean="0"/>
              <a:t>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6206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9660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13755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2784D-F0C2-47E1-89BC-EEFB4DF5B95A}" type="datetimeFigureOut">
              <a:rPr lang="en-US" smtClean="0"/>
              <a:t>12/5/2014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28744-ADE1-4348-A97D-AF235C2FE208}" type="slidenum">
              <a:rPr lang="en-US" smtClean="0"/>
              <a:t>‹#›</a:t>
            </a:fld>
            <a:endParaRPr lang="en-US"/>
          </a:p>
        </p:txBody>
      </p:sp>
    </p:spTree>
    <p:extLst>
      <p:ext uri="{BB962C8B-B14F-4D97-AF65-F5344CB8AC3E}">
        <p14:creationId xmlns:p14="http://schemas.microsoft.com/office/powerpoint/2010/main" val="99307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09331" y="2241339"/>
            <a:ext cx="857956" cy="1446550"/>
          </a:xfrm>
          <a:prstGeom prst="rect">
            <a:avLst/>
          </a:prstGeom>
          <a:noFill/>
        </p:spPr>
        <p:txBody>
          <a:bodyPr wrap="square" rtlCol="0">
            <a:spAutoFit/>
          </a:bodyPr>
          <a:lstStyle/>
          <a:p>
            <a:r>
              <a:rPr lang="en-US" sz="8800" dirty="0" smtClean="0">
                <a:latin typeface="vtks distress" panose="02000000000000000000" pitchFamily="2" charset="0"/>
              </a:rPr>
              <a:t>C</a:t>
            </a:r>
            <a:endParaRPr lang="en-US" sz="8800" dirty="0">
              <a:latin typeface="vtks distress" panose="02000000000000000000" pitchFamily="2" charset="0"/>
            </a:endParaRPr>
          </a:p>
        </p:txBody>
      </p:sp>
      <p:sp>
        <p:nvSpPr>
          <p:cNvPr id="5" name="TextBox 4"/>
          <p:cNvSpPr txBox="1"/>
          <p:nvPr/>
        </p:nvSpPr>
        <p:spPr>
          <a:xfrm>
            <a:off x="3222979" y="2326005"/>
            <a:ext cx="857956" cy="1446550"/>
          </a:xfrm>
          <a:prstGeom prst="rect">
            <a:avLst/>
          </a:prstGeom>
          <a:noFill/>
        </p:spPr>
        <p:txBody>
          <a:bodyPr wrap="square" rtlCol="0">
            <a:spAutoFit/>
          </a:bodyPr>
          <a:lstStyle/>
          <a:p>
            <a:r>
              <a:rPr lang="en-US" sz="8800" dirty="0" smtClean="0">
                <a:latin typeface="vtks distress" panose="02000000000000000000" pitchFamily="2" charset="0"/>
              </a:rPr>
              <a:t>O</a:t>
            </a:r>
            <a:endParaRPr lang="en-US" sz="8800" dirty="0">
              <a:latin typeface="vtks distress" panose="02000000000000000000" pitchFamily="2" charset="0"/>
            </a:endParaRPr>
          </a:p>
        </p:txBody>
      </p:sp>
      <p:sp>
        <p:nvSpPr>
          <p:cNvPr id="6" name="TextBox 5"/>
          <p:cNvSpPr txBox="1"/>
          <p:nvPr/>
        </p:nvSpPr>
        <p:spPr>
          <a:xfrm>
            <a:off x="3793072" y="2354226"/>
            <a:ext cx="857956" cy="1446550"/>
          </a:xfrm>
          <a:prstGeom prst="rect">
            <a:avLst/>
          </a:prstGeom>
          <a:noFill/>
        </p:spPr>
        <p:txBody>
          <a:bodyPr wrap="square" rtlCol="0">
            <a:spAutoFit/>
          </a:bodyPr>
          <a:lstStyle/>
          <a:p>
            <a:r>
              <a:rPr lang="en-US" sz="8800" dirty="0" smtClean="0">
                <a:latin typeface="vtks distress" panose="02000000000000000000" pitchFamily="2" charset="0"/>
              </a:rPr>
              <a:t>R</a:t>
            </a:r>
            <a:endParaRPr lang="en-US" sz="8800" dirty="0">
              <a:latin typeface="vtks distress" panose="02000000000000000000" pitchFamily="2" charset="0"/>
            </a:endParaRPr>
          </a:p>
        </p:txBody>
      </p:sp>
      <p:sp>
        <p:nvSpPr>
          <p:cNvPr id="7" name="TextBox 6"/>
          <p:cNvSpPr txBox="1"/>
          <p:nvPr/>
        </p:nvSpPr>
        <p:spPr>
          <a:xfrm>
            <a:off x="4413452" y="2382447"/>
            <a:ext cx="779960" cy="1446550"/>
          </a:xfrm>
          <a:prstGeom prst="rect">
            <a:avLst/>
          </a:prstGeom>
          <a:noFill/>
        </p:spPr>
        <p:txBody>
          <a:bodyPr wrap="square" rtlCol="0">
            <a:spAutoFit/>
          </a:bodyPr>
          <a:lstStyle/>
          <a:p>
            <a:r>
              <a:rPr lang="en-US" sz="8800" dirty="0" smtClean="0">
                <a:latin typeface="vtks distress" panose="02000000000000000000" pitchFamily="2" charset="0"/>
              </a:rPr>
              <a:t>I</a:t>
            </a:r>
            <a:endParaRPr lang="en-US" sz="8800" dirty="0">
              <a:latin typeface="vtks distress" panose="02000000000000000000" pitchFamily="2" charset="0"/>
            </a:endParaRPr>
          </a:p>
        </p:txBody>
      </p:sp>
      <p:sp>
        <p:nvSpPr>
          <p:cNvPr id="8" name="TextBox 7"/>
          <p:cNvSpPr txBox="1"/>
          <p:nvPr/>
        </p:nvSpPr>
        <p:spPr>
          <a:xfrm>
            <a:off x="4656164" y="2354223"/>
            <a:ext cx="779960" cy="1446550"/>
          </a:xfrm>
          <a:prstGeom prst="rect">
            <a:avLst/>
          </a:prstGeom>
          <a:noFill/>
        </p:spPr>
        <p:txBody>
          <a:bodyPr wrap="square" rtlCol="0">
            <a:spAutoFit/>
          </a:bodyPr>
          <a:lstStyle/>
          <a:p>
            <a:r>
              <a:rPr lang="en-US" sz="8800" dirty="0" smtClean="0">
                <a:latin typeface="vtks distress" panose="02000000000000000000" pitchFamily="2" charset="0"/>
              </a:rPr>
              <a:t>N</a:t>
            </a:r>
            <a:endParaRPr lang="en-US" sz="8800" dirty="0">
              <a:latin typeface="vtks distress" panose="02000000000000000000" pitchFamily="2" charset="0"/>
            </a:endParaRPr>
          </a:p>
        </p:txBody>
      </p:sp>
      <p:sp>
        <p:nvSpPr>
          <p:cNvPr id="9" name="TextBox 8"/>
          <p:cNvSpPr txBox="1"/>
          <p:nvPr/>
        </p:nvSpPr>
        <p:spPr>
          <a:xfrm>
            <a:off x="5305280" y="2382444"/>
            <a:ext cx="779960" cy="1446550"/>
          </a:xfrm>
          <a:prstGeom prst="rect">
            <a:avLst/>
          </a:prstGeom>
          <a:noFill/>
        </p:spPr>
        <p:txBody>
          <a:bodyPr wrap="square" rtlCol="0">
            <a:spAutoFit/>
          </a:bodyPr>
          <a:lstStyle/>
          <a:p>
            <a:r>
              <a:rPr lang="en-US" sz="8800" dirty="0" smtClean="0">
                <a:latin typeface="vtks distress" panose="02000000000000000000" pitchFamily="2" charset="0"/>
              </a:rPr>
              <a:t>T</a:t>
            </a:r>
            <a:endParaRPr lang="en-US" sz="8800" dirty="0">
              <a:latin typeface="vtks distress" panose="02000000000000000000" pitchFamily="2" charset="0"/>
            </a:endParaRPr>
          </a:p>
        </p:txBody>
      </p:sp>
      <p:sp>
        <p:nvSpPr>
          <p:cNvPr id="10" name="TextBox 9"/>
          <p:cNvSpPr txBox="1"/>
          <p:nvPr/>
        </p:nvSpPr>
        <p:spPr>
          <a:xfrm>
            <a:off x="5796350" y="2388087"/>
            <a:ext cx="779960" cy="1446550"/>
          </a:xfrm>
          <a:prstGeom prst="rect">
            <a:avLst/>
          </a:prstGeom>
          <a:noFill/>
        </p:spPr>
        <p:txBody>
          <a:bodyPr wrap="square" rtlCol="0">
            <a:spAutoFit/>
          </a:bodyPr>
          <a:lstStyle/>
          <a:p>
            <a:r>
              <a:rPr lang="en-US" sz="8800" dirty="0" smtClean="0">
                <a:latin typeface="vtks distress" panose="02000000000000000000" pitchFamily="2" charset="0"/>
              </a:rPr>
              <a:t>H</a:t>
            </a:r>
            <a:endParaRPr lang="en-US" sz="8800" dirty="0">
              <a:latin typeface="vtks distress" panose="02000000000000000000" pitchFamily="2" charset="0"/>
            </a:endParaRPr>
          </a:p>
        </p:txBody>
      </p:sp>
      <p:sp>
        <p:nvSpPr>
          <p:cNvPr id="11" name="TextBox 10"/>
          <p:cNvSpPr txBox="1"/>
          <p:nvPr/>
        </p:nvSpPr>
        <p:spPr>
          <a:xfrm>
            <a:off x="6417236" y="2388090"/>
            <a:ext cx="779960" cy="1446550"/>
          </a:xfrm>
          <a:prstGeom prst="rect">
            <a:avLst/>
          </a:prstGeom>
          <a:noFill/>
        </p:spPr>
        <p:txBody>
          <a:bodyPr wrap="square" rtlCol="0">
            <a:spAutoFit/>
          </a:bodyPr>
          <a:lstStyle/>
          <a:p>
            <a:r>
              <a:rPr lang="en-US" sz="8800" dirty="0" smtClean="0">
                <a:latin typeface="vtks distress" panose="02000000000000000000" pitchFamily="2" charset="0"/>
              </a:rPr>
              <a:t>I</a:t>
            </a:r>
            <a:endParaRPr lang="en-US" sz="8800" dirty="0">
              <a:latin typeface="vtks distress" panose="02000000000000000000" pitchFamily="2" charset="0"/>
            </a:endParaRPr>
          </a:p>
        </p:txBody>
      </p:sp>
      <p:sp>
        <p:nvSpPr>
          <p:cNvPr id="12" name="TextBox 11"/>
          <p:cNvSpPr txBox="1"/>
          <p:nvPr/>
        </p:nvSpPr>
        <p:spPr>
          <a:xfrm>
            <a:off x="6693820" y="2337288"/>
            <a:ext cx="779960" cy="1446550"/>
          </a:xfrm>
          <a:prstGeom prst="rect">
            <a:avLst/>
          </a:prstGeom>
          <a:noFill/>
        </p:spPr>
        <p:txBody>
          <a:bodyPr wrap="square" rtlCol="0">
            <a:spAutoFit/>
          </a:bodyPr>
          <a:lstStyle/>
          <a:p>
            <a:r>
              <a:rPr lang="en-US" sz="8800" dirty="0" smtClean="0">
                <a:latin typeface="vtks distress" panose="02000000000000000000" pitchFamily="2" charset="0"/>
              </a:rPr>
              <a:t>A</a:t>
            </a:r>
            <a:endParaRPr lang="en-US" sz="8800" dirty="0">
              <a:latin typeface="vtks distress" panose="02000000000000000000" pitchFamily="2" charset="0"/>
            </a:endParaRPr>
          </a:p>
        </p:txBody>
      </p:sp>
      <p:sp>
        <p:nvSpPr>
          <p:cNvPr id="13" name="TextBox 12"/>
          <p:cNvSpPr txBox="1"/>
          <p:nvPr/>
        </p:nvSpPr>
        <p:spPr>
          <a:xfrm>
            <a:off x="7884808" y="2388087"/>
            <a:ext cx="779960" cy="1446550"/>
          </a:xfrm>
          <a:prstGeom prst="rect">
            <a:avLst/>
          </a:prstGeom>
          <a:noFill/>
        </p:spPr>
        <p:txBody>
          <a:bodyPr wrap="square" rtlCol="0">
            <a:spAutoFit/>
          </a:bodyPr>
          <a:lstStyle/>
          <a:p>
            <a:r>
              <a:rPr lang="en-US" sz="8800" dirty="0" smtClean="0">
                <a:latin typeface="vtks distress" panose="02000000000000000000" pitchFamily="2" charset="0"/>
              </a:rPr>
              <a:t>S  </a:t>
            </a:r>
            <a:endParaRPr lang="en-US" sz="8800" dirty="0">
              <a:latin typeface="vtks distress" panose="02000000000000000000" pitchFamily="2" charset="0"/>
            </a:endParaRPr>
          </a:p>
        </p:txBody>
      </p:sp>
      <p:sp>
        <p:nvSpPr>
          <p:cNvPr id="14" name="TextBox 13"/>
          <p:cNvSpPr txBox="1"/>
          <p:nvPr/>
        </p:nvSpPr>
        <p:spPr>
          <a:xfrm>
            <a:off x="7269540" y="2371155"/>
            <a:ext cx="779960" cy="1446550"/>
          </a:xfrm>
          <a:prstGeom prst="rect">
            <a:avLst/>
          </a:prstGeom>
          <a:noFill/>
        </p:spPr>
        <p:txBody>
          <a:bodyPr wrap="square" rtlCol="0">
            <a:spAutoFit/>
          </a:bodyPr>
          <a:lstStyle/>
          <a:p>
            <a:r>
              <a:rPr lang="en-US" sz="8800" dirty="0" smtClean="0">
                <a:latin typeface="vtks distress" panose="02000000000000000000" pitchFamily="2" charset="0"/>
              </a:rPr>
              <a:t>N</a:t>
            </a:r>
            <a:endParaRPr lang="en-US" sz="8800" dirty="0">
              <a:latin typeface="vtks distress" panose="02000000000000000000" pitchFamily="2" charset="0"/>
            </a:endParaRPr>
          </a:p>
        </p:txBody>
      </p:sp>
      <p:sp>
        <p:nvSpPr>
          <p:cNvPr id="16" name="TextBox 15"/>
          <p:cNvSpPr txBox="1"/>
          <p:nvPr/>
        </p:nvSpPr>
        <p:spPr>
          <a:xfrm>
            <a:off x="2804784" y="1270497"/>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I</a:t>
            </a:r>
            <a:endParaRPr lang="en-US" sz="7200" dirty="0">
              <a:solidFill>
                <a:srgbClr val="FFFFFF"/>
              </a:solidFill>
              <a:latin typeface="vtks distress" panose="02000000000000000000" pitchFamily="2" charset="0"/>
            </a:endParaRPr>
          </a:p>
        </p:txBody>
      </p:sp>
      <p:sp>
        <p:nvSpPr>
          <p:cNvPr id="17" name="TextBox 16"/>
          <p:cNvSpPr txBox="1"/>
          <p:nvPr/>
        </p:nvSpPr>
        <p:spPr>
          <a:xfrm>
            <a:off x="4678746" y="1270494"/>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T</a:t>
            </a:r>
            <a:endParaRPr lang="en-US" sz="7200" dirty="0">
              <a:solidFill>
                <a:srgbClr val="FFFFFF"/>
              </a:solidFill>
              <a:latin typeface="vtks distress" panose="02000000000000000000" pitchFamily="2" charset="0"/>
            </a:endParaRPr>
          </a:p>
        </p:txBody>
      </p:sp>
      <p:sp>
        <p:nvSpPr>
          <p:cNvPr id="18" name="TextBox 17"/>
          <p:cNvSpPr txBox="1"/>
          <p:nvPr/>
        </p:nvSpPr>
        <p:spPr>
          <a:xfrm>
            <a:off x="4029653" y="1276137"/>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S  </a:t>
            </a:r>
            <a:endParaRPr lang="en-US" sz="7200" dirty="0">
              <a:solidFill>
                <a:srgbClr val="FFFFFF"/>
              </a:solidFill>
              <a:latin typeface="vtks distress" panose="02000000000000000000" pitchFamily="2" charset="0"/>
            </a:endParaRPr>
          </a:p>
        </p:txBody>
      </p:sp>
      <p:sp>
        <p:nvSpPr>
          <p:cNvPr id="19" name="TextBox 18"/>
          <p:cNvSpPr txBox="1"/>
          <p:nvPr/>
        </p:nvSpPr>
        <p:spPr>
          <a:xfrm>
            <a:off x="2087931" y="1264851"/>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F</a:t>
            </a:r>
          </a:p>
        </p:txBody>
      </p:sp>
      <p:sp>
        <p:nvSpPr>
          <p:cNvPr id="15" name="TextBox 14"/>
          <p:cNvSpPr txBox="1"/>
          <p:nvPr/>
        </p:nvSpPr>
        <p:spPr>
          <a:xfrm>
            <a:off x="3268139" y="1242276"/>
            <a:ext cx="857956"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smtClean="0">
                <a:solidFill>
                  <a:srgbClr val="FFFFFF"/>
                </a:solidFill>
                <a:latin typeface="vtks distress" panose="02000000000000000000" pitchFamily="2" charset="0"/>
              </a:rPr>
              <a:t>R</a:t>
            </a:r>
            <a:endParaRPr lang="en-US" sz="72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53624" y="3336359"/>
            <a:ext cx="3011143" cy="1323439"/>
          </a:xfrm>
          <a:prstGeom prst="rect">
            <a:avLst/>
          </a:prstGeom>
          <a:noFill/>
        </p:spPr>
        <p:txBody>
          <a:bodyPr wrap="square" rtlCol="0">
            <a:spAutoFit/>
          </a:bodyPr>
          <a:lstStyle/>
          <a:p>
            <a:r>
              <a:rPr lang="en-US" sz="8000" dirty="0" smtClean="0">
                <a:latin typeface="vtks distress" panose="02000000000000000000" pitchFamily="2" charset="0"/>
              </a:rPr>
              <a:t>11</a:t>
            </a:r>
            <a:r>
              <a:rPr lang="en-US" sz="8000" dirty="0" smtClean="0">
                <a:latin typeface="Aaron" panose="02020900000000000000" pitchFamily="18" charset="0"/>
              </a:rPr>
              <a:t>.</a:t>
            </a:r>
            <a:r>
              <a:rPr lang="en-US" sz="8000" dirty="0" smtClean="0">
                <a:latin typeface="vtks distress" panose="02000000000000000000" pitchFamily="2" charset="0"/>
              </a:rPr>
              <a:t>1</a:t>
            </a:r>
            <a:r>
              <a:rPr lang="en-US" sz="8000" dirty="0" smtClean="0">
                <a:latin typeface="Aaron" panose="02020900000000000000" pitchFamily="18" charset="0"/>
              </a:rPr>
              <a:t>-</a:t>
            </a:r>
            <a:r>
              <a:rPr lang="en-US" sz="8000" dirty="0" smtClean="0">
                <a:latin typeface="vtks distress" panose="02000000000000000000" pitchFamily="2" charset="0"/>
              </a:rPr>
              <a:t>16</a:t>
            </a:r>
            <a:endParaRPr lang="en-US" sz="8000" dirty="0">
              <a:latin typeface="vtks distress" panose="02000000000000000000" pitchFamily="2" charset="0"/>
            </a:endParaRPr>
          </a:p>
        </p:txBody>
      </p:sp>
      <p:grpSp>
        <p:nvGrpSpPr>
          <p:cNvPr id="33" name="Group 4"/>
          <p:cNvGrpSpPr>
            <a:grpSpLocks noChangeAspect="1"/>
          </p:cNvGrpSpPr>
          <p:nvPr/>
        </p:nvGrpSpPr>
        <p:grpSpPr bwMode="auto">
          <a:xfrm>
            <a:off x="803362" y="3951300"/>
            <a:ext cx="963930" cy="963930"/>
            <a:chOff x="734" y="2166"/>
            <a:chExt cx="552" cy="552"/>
          </a:xfrm>
        </p:grpSpPr>
        <p:sp>
          <p:nvSpPr>
            <p:cNvPr id="35" name="Freeform 5"/>
            <p:cNvSpPr>
              <a:spLocks/>
            </p:cNvSpPr>
            <p:nvPr/>
          </p:nvSpPr>
          <p:spPr bwMode="auto">
            <a:xfrm>
              <a:off x="734" y="2166"/>
              <a:ext cx="552" cy="552"/>
            </a:xfrm>
            <a:custGeom>
              <a:avLst/>
              <a:gdLst>
                <a:gd name="T0" fmla="*/ 441 w 1104"/>
                <a:gd name="T1" fmla="*/ 12 h 1103"/>
                <a:gd name="T2" fmla="*/ 289 w 1104"/>
                <a:gd name="T3" fmla="*/ 67 h 1103"/>
                <a:gd name="T4" fmla="*/ 162 w 1104"/>
                <a:gd name="T5" fmla="*/ 162 h 1103"/>
                <a:gd name="T6" fmla="*/ 67 w 1104"/>
                <a:gd name="T7" fmla="*/ 289 h 1103"/>
                <a:gd name="T8" fmla="*/ 12 w 1104"/>
                <a:gd name="T9" fmla="*/ 441 h 1103"/>
                <a:gd name="T10" fmla="*/ 1 w 1104"/>
                <a:gd name="T11" fmla="*/ 590 h 1103"/>
                <a:gd name="T12" fmla="*/ 18 w 1104"/>
                <a:gd name="T13" fmla="*/ 695 h 1103"/>
                <a:gd name="T14" fmla="*/ 55 w 1104"/>
                <a:gd name="T15" fmla="*/ 794 h 1103"/>
                <a:gd name="T16" fmla="*/ 109 w 1104"/>
                <a:gd name="T17" fmla="*/ 882 h 1103"/>
                <a:gd name="T18" fmla="*/ 179 w 1104"/>
                <a:gd name="T19" fmla="*/ 959 h 1103"/>
                <a:gd name="T20" fmla="*/ 260 w 1104"/>
                <a:gd name="T21" fmla="*/ 1021 h 1103"/>
                <a:gd name="T22" fmla="*/ 222 w 1104"/>
                <a:gd name="T23" fmla="*/ 961 h 1103"/>
                <a:gd name="T24" fmla="*/ 152 w 1104"/>
                <a:gd name="T25" fmla="*/ 893 h 1103"/>
                <a:gd name="T26" fmla="*/ 96 w 1104"/>
                <a:gd name="T27" fmla="*/ 812 h 1103"/>
                <a:gd name="T28" fmla="*/ 54 w 1104"/>
                <a:gd name="T29" fmla="*/ 722 h 1103"/>
                <a:gd name="T30" fmla="*/ 31 w 1104"/>
                <a:gd name="T31" fmla="*/ 622 h 1103"/>
                <a:gd name="T32" fmla="*/ 29 w 1104"/>
                <a:gd name="T33" fmla="*/ 499 h 1103"/>
                <a:gd name="T34" fmla="*/ 68 w 1104"/>
                <a:gd name="T35" fmla="*/ 348 h 1103"/>
                <a:gd name="T36" fmla="*/ 146 w 1104"/>
                <a:gd name="T37" fmla="*/ 218 h 1103"/>
                <a:gd name="T38" fmla="*/ 259 w 1104"/>
                <a:gd name="T39" fmla="*/ 116 h 1103"/>
                <a:gd name="T40" fmla="*/ 396 w 1104"/>
                <a:gd name="T41" fmla="*/ 51 h 1103"/>
                <a:gd name="T42" fmla="*/ 553 w 1104"/>
                <a:gd name="T43" fmla="*/ 26 h 1103"/>
                <a:gd name="T44" fmla="*/ 710 w 1104"/>
                <a:gd name="T45" fmla="*/ 51 h 1103"/>
                <a:gd name="T46" fmla="*/ 847 w 1104"/>
                <a:gd name="T47" fmla="*/ 116 h 1103"/>
                <a:gd name="T48" fmla="*/ 959 w 1104"/>
                <a:gd name="T49" fmla="*/ 218 h 1103"/>
                <a:gd name="T50" fmla="*/ 1037 w 1104"/>
                <a:gd name="T51" fmla="*/ 348 h 1103"/>
                <a:gd name="T52" fmla="*/ 1076 w 1104"/>
                <a:gd name="T53" fmla="*/ 499 h 1103"/>
                <a:gd name="T54" fmla="*/ 1068 w 1104"/>
                <a:gd name="T55" fmla="*/ 659 h 1103"/>
                <a:gd name="T56" fmla="*/ 1015 w 1104"/>
                <a:gd name="T57" fmla="*/ 804 h 1103"/>
                <a:gd name="T58" fmla="*/ 925 w 1104"/>
                <a:gd name="T59" fmla="*/ 925 h 1103"/>
                <a:gd name="T60" fmla="*/ 803 w 1104"/>
                <a:gd name="T61" fmla="*/ 1016 h 1103"/>
                <a:gd name="T62" fmla="*/ 659 w 1104"/>
                <a:gd name="T63" fmla="*/ 1068 h 1103"/>
                <a:gd name="T64" fmla="*/ 535 w 1104"/>
                <a:gd name="T65" fmla="*/ 1079 h 1103"/>
                <a:gd name="T66" fmla="*/ 483 w 1104"/>
                <a:gd name="T67" fmla="*/ 1074 h 1103"/>
                <a:gd name="T68" fmla="*/ 431 w 1104"/>
                <a:gd name="T69" fmla="*/ 1064 h 1103"/>
                <a:gd name="T70" fmla="*/ 383 w 1104"/>
                <a:gd name="T71" fmla="*/ 1050 h 1103"/>
                <a:gd name="T72" fmla="*/ 335 w 1104"/>
                <a:gd name="T73" fmla="*/ 1030 h 1103"/>
                <a:gd name="T74" fmla="*/ 290 w 1104"/>
                <a:gd name="T75" fmla="*/ 1007 h 1103"/>
                <a:gd name="T76" fmla="*/ 307 w 1104"/>
                <a:gd name="T77" fmla="*/ 1047 h 1103"/>
                <a:gd name="T78" fmla="*/ 356 w 1104"/>
                <a:gd name="T79" fmla="*/ 1068 h 1103"/>
                <a:gd name="T80" fmla="*/ 407 w 1104"/>
                <a:gd name="T81" fmla="*/ 1085 h 1103"/>
                <a:gd name="T82" fmla="*/ 460 w 1104"/>
                <a:gd name="T83" fmla="*/ 1096 h 1103"/>
                <a:gd name="T84" fmla="*/ 515 w 1104"/>
                <a:gd name="T85" fmla="*/ 1102 h 1103"/>
                <a:gd name="T86" fmla="*/ 610 w 1104"/>
                <a:gd name="T87" fmla="*/ 1101 h 1103"/>
                <a:gd name="T88" fmla="*/ 767 w 1104"/>
                <a:gd name="T89" fmla="*/ 1060 h 1103"/>
                <a:gd name="T90" fmla="*/ 903 w 1104"/>
                <a:gd name="T91" fmla="*/ 978 h 1103"/>
                <a:gd name="T92" fmla="*/ 1011 w 1104"/>
                <a:gd name="T93" fmla="*/ 861 h 1103"/>
                <a:gd name="T94" fmla="*/ 1080 w 1104"/>
                <a:gd name="T95" fmla="*/ 717 h 1103"/>
                <a:gd name="T96" fmla="*/ 1104 w 1104"/>
                <a:gd name="T97" fmla="*/ 553 h 1103"/>
                <a:gd name="T98" fmla="*/ 1080 w 1104"/>
                <a:gd name="T99" fmla="*/ 388 h 1103"/>
                <a:gd name="T100" fmla="*/ 1011 w 1104"/>
                <a:gd name="T101" fmla="*/ 244 h 1103"/>
                <a:gd name="T102" fmla="*/ 903 w 1104"/>
                <a:gd name="T103" fmla="*/ 127 h 1103"/>
                <a:gd name="T104" fmla="*/ 767 w 1104"/>
                <a:gd name="T105" fmla="*/ 44 h 1103"/>
                <a:gd name="T106" fmla="*/ 610 w 1104"/>
                <a:gd name="T107" fmla="*/ 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4" h="1103">
                  <a:moveTo>
                    <a:pt x="553" y="0"/>
                  </a:moveTo>
                  <a:lnTo>
                    <a:pt x="497" y="2"/>
                  </a:lnTo>
                  <a:lnTo>
                    <a:pt x="441" y="12"/>
                  </a:lnTo>
                  <a:lnTo>
                    <a:pt x="388" y="25"/>
                  </a:lnTo>
                  <a:lnTo>
                    <a:pt x="338" y="44"/>
                  </a:lnTo>
                  <a:lnTo>
                    <a:pt x="289" y="67"/>
                  </a:lnTo>
                  <a:lnTo>
                    <a:pt x="244" y="94"/>
                  </a:lnTo>
                  <a:lnTo>
                    <a:pt x="202" y="127"/>
                  </a:lnTo>
                  <a:lnTo>
                    <a:pt x="162" y="162"/>
                  </a:lnTo>
                  <a:lnTo>
                    <a:pt x="127" y="201"/>
                  </a:lnTo>
                  <a:lnTo>
                    <a:pt x="94" y="244"/>
                  </a:lnTo>
                  <a:lnTo>
                    <a:pt x="67" y="289"/>
                  </a:lnTo>
                  <a:lnTo>
                    <a:pt x="44" y="337"/>
                  </a:lnTo>
                  <a:lnTo>
                    <a:pt x="25" y="388"/>
                  </a:lnTo>
                  <a:lnTo>
                    <a:pt x="12" y="441"/>
                  </a:lnTo>
                  <a:lnTo>
                    <a:pt x="2" y="496"/>
                  </a:lnTo>
                  <a:lnTo>
                    <a:pt x="0" y="553"/>
                  </a:lnTo>
                  <a:lnTo>
                    <a:pt x="1" y="590"/>
                  </a:lnTo>
                  <a:lnTo>
                    <a:pt x="5" y="625"/>
                  </a:lnTo>
                  <a:lnTo>
                    <a:pt x="10" y="661"/>
                  </a:lnTo>
                  <a:lnTo>
                    <a:pt x="18" y="695"/>
                  </a:lnTo>
                  <a:lnTo>
                    <a:pt x="29" y="729"/>
                  </a:lnTo>
                  <a:lnTo>
                    <a:pt x="41" y="762"/>
                  </a:lnTo>
                  <a:lnTo>
                    <a:pt x="55" y="794"/>
                  </a:lnTo>
                  <a:lnTo>
                    <a:pt x="71" y="824"/>
                  </a:lnTo>
                  <a:lnTo>
                    <a:pt x="90" y="854"/>
                  </a:lnTo>
                  <a:lnTo>
                    <a:pt x="109" y="882"/>
                  </a:lnTo>
                  <a:lnTo>
                    <a:pt x="130" y="910"/>
                  </a:lnTo>
                  <a:lnTo>
                    <a:pt x="153" y="935"/>
                  </a:lnTo>
                  <a:lnTo>
                    <a:pt x="179" y="959"/>
                  </a:lnTo>
                  <a:lnTo>
                    <a:pt x="204" y="981"/>
                  </a:lnTo>
                  <a:lnTo>
                    <a:pt x="232" y="1002"/>
                  </a:lnTo>
                  <a:lnTo>
                    <a:pt x="260" y="1021"/>
                  </a:lnTo>
                  <a:lnTo>
                    <a:pt x="275" y="999"/>
                  </a:lnTo>
                  <a:lnTo>
                    <a:pt x="248" y="981"/>
                  </a:lnTo>
                  <a:lnTo>
                    <a:pt x="222" y="961"/>
                  </a:lnTo>
                  <a:lnTo>
                    <a:pt x="197" y="941"/>
                  </a:lnTo>
                  <a:lnTo>
                    <a:pt x="174" y="918"/>
                  </a:lnTo>
                  <a:lnTo>
                    <a:pt x="152" y="893"/>
                  </a:lnTo>
                  <a:lnTo>
                    <a:pt x="131" y="867"/>
                  </a:lnTo>
                  <a:lnTo>
                    <a:pt x="113" y="841"/>
                  </a:lnTo>
                  <a:lnTo>
                    <a:pt x="96" y="812"/>
                  </a:lnTo>
                  <a:lnTo>
                    <a:pt x="80" y="783"/>
                  </a:lnTo>
                  <a:lnTo>
                    <a:pt x="66" y="753"/>
                  </a:lnTo>
                  <a:lnTo>
                    <a:pt x="54" y="722"/>
                  </a:lnTo>
                  <a:lnTo>
                    <a:pt x="45" y="690"/>
                  </a:lnTo>
                  <a:lnTo>
                    <a:pt x="37" y="656"/>
                  </a:lnTo>
                  <a:lnTo>
                    <a:pt x="31" y="622"/>
                  </a:lnTo>
                  <a:lnTo>
                    <a:pt x="28" y="588"/>
                  </a:lnTo>
                  <a:lnTo>
                    <a:pt x="27" y="553"/>
                  </a:lnTo>
                  <a:lnTo>
                    <a:pt x="29" y="499"/>
                  </a:lnTo>
                  <a:lnTo>
                    <a:pt x="37" y="447"/>
                  </a:lnTo>
                  <a:lnTo>
                    <a:pt x="51" y="396"/>
                  </a:lnTo>
                  <a:lnTo>
                    <a:pt x="68" y="348"/>
                  </a:lnTo>
                  <a:lnTo>
                    <a:pt x="90" y="302"/>
                  </a:lnTo>
                  <a:lnTo>
                    <a:pt x="116" y="259"/>
                  </a:lnTo>
                  <a:lnTo>
                    <a:pt x="146" y="218"/>
                  </a:lnTo>
                  <a:lnTo>
                    <a:pt x="181" y="181"/>
                  </a:lnTo>
                  <a:lnTo>
                    <a:pt x="218" y="146"/>
                  </a:lnTo>
                  <a:lnTo>
                    <a:pt x="259" y="116"/>
                  </a:lnTo>
                  <a:lnTo>
                    <a:pt x="302" y="90"/>
                  </a:lnTo>
                  <a:lnTo>
                    <a:pt x="348" y="68"/>
                  </a:lnTo>
                  <a:lnTo>
                    <a:pt x="396" y="51"/>
                  </a:lnTo>
                  <a:lnTo>
                    <a:pt x="447" y="37"/>
                  </a:lnTo>
                  <a:lnTo>
                    <a:pt x="499" y="29"/>
                  </a:lnTo>
                  <a:lnTo>
                    <a:pt x="553" y="26"/>
                  </a:lnTo>
                  <a:lnTo>
                    <a:pt x="607" y="29"/>
                  </a:lnTo>
                  <a:lnTo>
                    <a:pt x="659" y="37"/>
                  </a:lnTo>
                  <a:lnTo>
                    <a:pt x="710" y="51"/>
                  </a:lnTo>
                  <a:lnTo>
                    <a:pt x="758" y="68"/>
                  </a:lnTo>
                  <a:lnTo>
                    <a:pt x="803" y="90"/>
                  </a:lnTo>
                  <a:lnTo>
                    <a:pt x="847" y="116"/>
                  </a:lnTo>
                  <a:lnTo>
                    <a:pt x="887" y="146"/>
                  </a:lnTo>
                  <a:lnTo>
                    <a:pt x="925" y="181"/>
                  </a:lnTo>
                  <a:lnTo>
                    <a:pt x="959" y="218"/>
                  </a:lnTo>
                  <a:lnTo>
                    <a:pt x="989" y="259"/>
                  </a:lnTo>
                  <a:lnTo>
                    <a:pt x="1015" y="302"/>
                  </a:lnTo>
                  <a:lnTo>
                    <a:pt x="1037" y="348"/>
                  </a:lnTo>
                  <a:lnTo>
                    <a:pt x="1056" y="396"/>
                  </a:lnTo>
                  <a:lnTo>
                    <a:pt x="1068" y="447"/>
                  </a:lnTo>
                  <a:lnTo>
                    <a:pt x="1076" y="499"/>
                  </a:lnTo>
                  <a:lnTo>
                    <a:pt x="1079" y="553"/>
                  </a:lnTo>
                  <a:lnTo>
                    <a:pt x="1076" y="607"/>
                  </a:lnTo>
                  <a:lnTo>
                    <a:pt x="1068" y="659"/>
                  </a:lnTo>
                  <a:lnTo>
                    <a:pt x="1056" y="709"/>
                  </a:lnTo>
                  <a:lnTo>
                    <a:pt x="1037" y="758"/>
                  </a:lnTo>
                  <a:lnTo>
                    <a:pt x="1015" y="804"/>
                  </a:lnTo>
                  <a:lnTo>
                    <a:pt x="989" y="846"/>
                  </a:lnTo>
                  <a:lnTo>
                    <a:pt x="959" y="888"/>
                  </a:lnTo>
                  <a:lnTo>
                    <a:pt x="925" y="925"/>
                  </a:lnTo>
                  <a:lnTo>
                    <a:pt x="887" y="959"/>
                  </a:lnTo>
                  <a:lnTo>
                    <a:pt x="847" y="989"/>
                  </a:lnTo>
                  <a:lnTo>
                    <a:pt x="803" y="1016"/>
                  </a:lnTo>
                  <a:lnTo>
                    <a:pt x="758" y="1037"/>
                  </a:lnTo>
                  <a:lnTo>
                    <a:pt x="710" y="1055"/>
                  </a:lnTo>
                  <a:lnTo>
                    <a:pt x="659" y="1068"/>
                  </a:lnTo>
                  <a:lnTo>
                    <a:pt x="607" y="1077"/>
                  </a:lnTo>
                  <a:lnTo>
                    <a:pt x="553" y="1079"/>
                  </a:lnTo>
                  <a:lnTo>
                    <a:pt x="535" y="1079"/>
                  </a:lnTo>
                  <a:lnTo>
                    <a:pt x="517" y="1078"/>
                  </a:lnTo>
                  <a:lnTo>
                    <a:pt x="500" y="1077"/>
                  </a:lnTo>
                  <a:lnTo>
                    <a:pt x="483" y="1074"/>
                  </a:lnTo>
                  <a:lnTo>
                    <a:pt x="466" y="1071"/>
                  </a:lnTo>
                  <a:lnTo>
                    <a:pt x="448" y="1068"/>
                  </a:lnTo>
                  <a:lnTo>
                    <a:pt x="431" y="1064"/>
                  </a:lnTo>
                  <a:lnTo>
                    <a:pt x="415" y="1060"/>
                  </a:lnTo>
                  <a:lnTo>
                    <a:pt x="399" y="1055"/>
                  </a:lnTo>
                  <a:lnTo>
                    <a:pt x="383" y="1050"/>
                  </a:lnTo>
                  <a:lnTo>
                    <a:pt x="366" y="1044"/>
                  </a:lnTo>
                  <a:lnTo>
                    <a:pt x="350" y="1037"/>
                  </a:lnTo>
                  <a:lnTo>
                    <a:pt x="335" y="1030"/>
                  </a:lnTo>
                  <a:lnTo>
                    <a:pt x="320" y="1024"/>
                  </a:lnTo>
                  <a:lnTo>
                    <a:pt x="305" y="1016"/>
                  </a:lnTo>
                  <a:lnTo>
                    <a:pt x="290" y="1007"/>
                  </a:lnTo>
                  <a:lnTo>
                    <a:pt x="275" y="1030"/>
                  </a:lnTo>
                  <a:lnTo>
                    <a:pt x="290" y="1039"/>
                  </a:lnTo>
                  <a:lnTo>
                    <a:pt x="307" y="1047"/>
                  </a:lnTo>
                  <a:lnTo>
                    <a:pt x="323" y="1055"/>
                  </a:lnTo>
                  <a:lnTo>
                    <a:pt x="339" y="1062"/>
                  </a:lnTo>
                  <a:lnTo>
                    <a:pt x="356" y="1068"/>
                  </a:lnTo>
                  <a:lnTo>
                    <a:pt x="372" y="1074"/>
                  </a:lnTo>
                  <a:lnTo>
                    <a:pt x="390" y="1080"/>
                  </a:lnTo>
                  <a:lnTo>
                    <a:pt x="407" y="1085"/>
                  </a:lnTo>
                  <a:lnTo>
                    <a:pt x="424" y="1089"/>
                  </a:lnTo>
                  <a:lnTo>
                    <a:pt x="443" y="1093"/>
                  </a:lnTo>
                  <a:lnTo>
                    <a:pt x="460" y="1096"/>
                  </a:lnTo>
                  <a:lnTo>
                    <a:pt x="478" y="1098"/>
                  </a:lnTo>
                  <a:lnTo>
                    <a:pt x="497" y="1101"/>
                  </a:lnTo>
                  <a:lnTo>
                    <a:pt x="515" y="1102"/>
                  </a:lnTo>
                  <a:lnTo>
                    <a:pt x="535" y="1103"/>
                  </a:lnTo>
                  <a:lnTo>
                    <a:pt x="553" y="1103"/>
                  </a:lnTo>
                  <a:lnTo>
                    <a:pt x="610" y="1101"/>
                  </a:lnTo>
                  <a:lnTo>
                    <a:pt x="665" y="1092"/>
                  </a:lnTo>
                  <a:lnTo>
                    <a:pt x="718" y="1079"/>
                  </a:lnTo>
                  <a:lnTo>
                    <a:pt x="767" y="1060"/>
                  </a:lnTo>
                  <a:lnTo>
                    <a:pt x="816" y="1037"/>
                  </a:lnTo>
                  <a:lnTo>
                    <a:pt x="862" y="1010"/>
                  </a:lnTo>
                  <a:lnTo>
                    <a:pt x="903" y="978"/>
                  </a:lnTo>
                  <a:lnTo>
                    <a:pt x="943" y="942"/>
                  </a:lnTo>
                  <a:lnTo>
                    <a:pt x="978" y="903"/>
                  </a:lnTo>
                  <a:lnTo>
                    <a:pt x="1011" y="861"/>
                  </a:lnTo>
                  <a:lnTo>
                    <a:pt x="1038" y="815"/>
                  </a:lnTo>
                  <a:lnTo>
                    <a:pt x="1061" y="767"/>
                  </a:lnTo>
                  <a:lnTo>
                    <a:pt x="1080" y="717"/>
                  </a:lnTo>
                  <a:lnTo>
                    <a:pt x="1092" y="664"/>
                  </a:lnTo>
                  <a:lnTo>
                    <a:pt x="1102" y="609"/>
                  </a:lnTo>
                  <a:lnTo>
                    <a:pt x="1104" y="553"/>
                  </a:lnTo>
                  <a:lnTo>
                    <a:pt x="1102" y="496"/>
                  </a:lnTo>
                  <a:lnTo>
                    <a:pt x="1092" y="441"/>
                  </a:lnTo>
                  <a:lnTo>
                    <a:pt x="1080" y="388"/>
                  </a:lnTo>
                  <a:lnTo>
                    <a:pt x="1061" y="337"/>
                  </a:lnTo>
                  <a:lnTo>
                    <a:pt x="1038" y="289"/>
                  </a:lnTo>
                  <a:lnTo>
                    <a:pt x="1011" y="244"/>
                  </a:lnTo>
                  <a:lnTo>
                    <a:pt x="978" y="201"/>
                  </a:lnTo>
                  <a:lnTo>
                    <a:pt x="943" y="162"/>
                  </a:lnTo>
                  <a:lnTo>
                    <a:pt x="903" y="127"/>
                  </a:lnTo>
                  <a:lnTo>
                    <a:pt x="862" y="94"/>
                  </a:lnTo>
                  <a:lnTo>
                    <a:pt x="816" y="67"/>
                  </a:lnTo>
                  <a:lnTo>
                    <a:pt x="767" y="44"/>
                  </a:lnTo>
                  <a:lnTo>
                    <a:pt x="718" y="25"/>
                  </a:lnTo>
                  <a:lnTo>
                    <a:pt x="665" y="12"/>
                  </a:lnTo>
                  <a:lnTo>
                    <a:pt x="610" y="2"/>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p:nvSpPr>
          <p:spPr bwMode="auto">
            <a:xfrm>
              <a:off x="747" y="2179"/>
              <a:ext cx="526" cy="526"/>
            </a:xfrm>
            <a:custGeom>
              <a:avLst/>
              <a:gdLst>
                <a:gd name="T0" fmla="*/ 25 w 1052"/>
                <a:gd name="T1" fmla="*/ 424 h 1053"/>
                <a:gd name="T2" fmla="*/ 77 w 1052"/>
                <a:gd name="T3" fmla="*/ 283 h 1053"/>
                <a:gd name="T4" fmla="*/ 164 w 1052"/>
                <a:gd name="T5" fmla="*/ 165 h 1053"/>
                <a:gd name="T6" fmla="*/ 282 w 1052"/>
                <a:gd name="T7" fmla="*/ 78 h 1053"/>
                <a:gd name="T8" fmla="*/ 424 w 1052"/>
                <a:gd name="T9" fmla="*/ 26 h 1053"/>
                <a:gd name="T10" fmla="*/ 578 w 1052"/>
                <a:gd name="T11" fmla="*/ 18 h 1053"/>
                <a:gd name="T12" fmla="*/ 725 w 1052"/>
                <a:gd name="T13" fmla="*/ 56 h 1053"/>
                <a:gd name="T14" fmla="*/ 851 w 1052"/>
                <a:gd name="T15" fmla="*/ 132 h 1053"/>
                <a:gd name="T16" fmla="*/ 949 w 1052"/>
                <a:gd name="T17" fmla="*/ 241 h 1053"/>
                <a:gd name="T18" fmla="*/ 1014 w 1052"/>
                <a:gd name="T19" fmla="*/ 375 h 1053"/>
                <a:gd name="T20" fmla="*/ 1037 w 1052"/>
                <a:gd name="T21" fmla="*/ 527 h 1053"/>
                <a:gd name="T22" fmla="*/ 1014 w 1052"/>
                <a:gd name="T23" fmla="*/ 679 h 1053"/>
                <a:gd name="T24" fmla="*/ 949 w 1052"/>
                <a:gd name="T25" fmla="*/ 812 h 1053"/>
                <a:gd name="T26" fmla="*/ 851 w 1052"/>
                <a:gd name="T27" fmla="*/ 922 h 1053"/>
                <a:gd name="T28" fmla="*/ 725 w 1052"/>
                <a:gd name="T29" fmla="*/ 998 h 1053"/>
                <a:gd name="T30" fmla="*/ 578 w 1052"/>
                <a:gd name="T31" fmla="*/ 1036 h 1053"/>
                <a:gd name="T32" fmla="*/ 492 w 1052"/>
                <a:gd name="T33" fmla="*/ 1037 h 1053"/>
                <a:gd name="T34" fmla="*/ 441 w 1052"/>
                <a:gd name="T35" fmla="*/ 1031 h 1053"/>
                <a:gd name="T36" fmla="*/ 392 w 1052"/>
                <a:gd name="T37" fmla="*/ 1019 h 1053"/>
                <a:gd name="T38" fmla="*/ 345 w 1052"/>
                <a:gd name="T39" fmla="*/ 1004 h 1053"/>
                <a:gd name="T40" fmla="*/ 300 w 1052"/>
                <a:gd name="T41" fmla="*/ 985 h 1053"/>
                <a:gd name="T42" fmla="*/ 263 w 1052"/>
                <a:gd name="T43" fmla="*/ 981 h 1053"/>
                <a:gd name="T44" fmla="*/ 308 w 1052"/>
                <a:gd name="T45" fmla="*/ 1004 h 1053"/>
                <a:gd name="T46" fmla="*/ 356 w 1052"/>
                <a:gd name="T47" fmla="*/ 1024 h 1053"/>
                <a:gd name="T48" fmla="*/ 404 w 1052"/>
                <a:gd name="T49" fmla="*/ 1038 h 1053"/>
                <a:gd name="T50" fmla="*/ 456 w 1052"/>
                <a:gd name="T51" fmla="*/ 1048 h 1053"/>
                <a:gd name="T52" fmla="*/ 508 w 1052"/>
                <a:gd name="T53" fmla="*/ 1053 h 1053"/>
                <a:gd name="T54" fmla="*/ 632 w 1052"/>
                <a:gd name="T55" fmla="*/ 1042 h 1053"/>
                <a:gd name="T56" fmla="*/ 776 w 1052"/>
                <a:gd name="T57" fmla="*/ 990 h 1053"/>
                <a:gd name="T58" fmla="*/ 898 w 1052"/>
                <a:gd name="T59" fmla="*/ 899 h 1053"/>
                <a:gd name="T60" fmla="*/ 988 w 1052"/>
                <a:gd name="T61" fmla="*/ 778 h 1053"/>
                <a:gd name="T62" fmla="*/ 1041 w 1052"/>
                <a:gd name="T63" fmla="*/ 633 h 1053"/>
                <a:gd name="T64" fmla="*/ 1049 w 1052"/>
                <a:gd name="T65" fmla="*/ 473 h 1053"/>
                <a:gd name="T66" fmla="*/ 1010 w 1052"/>
                <a:gd name="T67" fmla="*/ 322 h 1053"/>
                <a:gd name="T68" fmla="*/ 932 w 1052"/>
                <a:gd name="T69" fmla="*/ 192 h 1053"/>
                <a:gd name="T70" fmla="*/ 820 w 1052"/>
                <a:gd name="T71" fmla="*/ 90 h 1053"/>
                <a:gd name="T72" fmla="*/ 683 w 1052"/>
                <a:gd name="T73" fmla="*/ 25 h 1053"/>
                <a:gd name="T74" fmla="*/ 526 w 1052"/>
                <a:gd name="T75" fmla="*/ 0 h 1053"/>
                <a:gd name="T76" fmla="*/ 369 w 1052"/>
                <a:gd name="T77" fmla="*/ 25 h 1053"/>
                <a:gd name="T78" fmla="*/ 232 w 1052"/>
                <a:gd name="T79" fmla="*/ 90 h 1053"/>
                <a:gd name="T80" fmla="*/ 119 w 1052"/>
                <a:gd name="T81" fmla="*/ 192 h 1053"/>
                <a:gd name="T82" fmla="*/ 41 w 1052"/>
                <a:gd name="T83" fmla="*/ 322 h 1053"/>
                <a:gd name="T84" fmla="*/ 2 w 1052"/>
                <a:gd name="T85" fmla="*/ 473 h 1053"/>
                <a:gd name="T86" fmla="*/ 4 w 1052"/>
                <a:gd name="T87" fmla="*/ 596 h 1053"/>
                <a:gd name="T88" fmla="*/ 27 w 1052"/>
                <a:gd name="T89" fmla="*/ 696 h 1053"/>
                <a:gd name="T90" fmla="*/ 69 w 1052"/>
                <a:gd name="T91" fmla="*/ 786 h 1053"/>
                <a:gd name="T92" fmla="*/ 125 w 1052"/>
                <a:gd name="T93" fmla="*/ 867 h 1053"/>
                <a:gd name="T94" fmla="*/ 195 w 1052"/>
                <a:gd name="T95" fmla="*/ 935 h 1053"/>
                <a:gd name="T96" fmla="*/ 258 w 1052"/>
                <a:gd name="T97" fmla="*/ 962 h 1053"/>
                <a:gd name="T98" fmla="*/ 180 w 1052"/>
                <a:gd name="T99" fmla="*/ 903 h 1053"/>
                <a:gd name="T100" fmla="*/ 116 w 1052"/>
                <a:gd name="T101" fmla="*/ 833 h 1053"/>
                <a:gd name="T102" fmla="*/ 66 w 1052"/>
                <a:gd name="T103" fmla="*/ 751 h 1053"/>
                <a:gd name="T104" fmla="*/ 32 w 1052"/>
                <a:gd name="T105" fmla="*/ 659 h 1053"/>
                <a:gd name="T106" fmla="*/ 16 w 1052"/>
                <a:gd name="T107" fmla="*/ 56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1053">
                  <a:moveTo>
                    <a:pt x="14" y="527"/>
                  </a:moveTo>
                  <a:lnTo>
                    <a:pt x="17" y="475"/>
                  </a:lnTo>
                  <a:lnTo>
                    <a:pt x="25" y="424"/>
                  </a:lnTo>
                  <a:lnTo>
                    <a:pt x="38" y="375"/>
                  </a:lnTo>
                  <a:lnTo>
                    <a:pt x="55" y="327"/>
                  </a:lnTo>
                  <a:lnTo>
                    <a:pt x="77" y="283"/>
                  </a:lnTo>
                  <a:lnTo>
                    <a:pt x="102" y="241"/>
                  </a:lnTo>
                  <a:lnTo>
                    <a:pt x="131" y="202"/>
                  </a:lnTo>
                  <a:lnTo>
                    <a:pt x="164" y="165"/>
                  </a:lnTo>
                  <a:lnTo>
                    <a:pt x="201" y="132"/>
                  </a:lnTo>
                  <a:lnTo>
                    <a:pt x="240" y="103"/>
                  </a:lnTo>
                  <a:lnTo>
                    <a:pt x="282" y="78"/>
                  </a:lnTo>
                  <a:lnTo>
                    <a:pt x="327" y="56"/>
                  </a:lnTo>
                  <a:lnTo>
                    <a:pt x="374" y="38"/>
                  </a:lnTo>
                  <a:lnTo>
                    <a:pt x="424" y="26"/>
                  </a:lnTo>
                  <a:lnTo>
                    <a:pt x="474" y="18"/>
                  </a:lnTo>
                  <a:lnTo>
                    <a:pt x="526" y="15"/>
                  </a:lnTo>
                  <a:lnTo>
                    <a:pt x="578" y="18"/>
                  </a:lnTo>
                  <a:lnTo>
                    <a:pt x="629" y="26"/>
                  </a:lnTo>
                  <a:lnTo>
                    <a:pt x="678" y="38"/>
                  </a:lnTo>
                  <a:lnTo>
                    <a:pt x="725" y="56"/>
                  </a:lnTo>
                  <a:lnTo>
                    <a:pt x="769" y="78"/>
                  </a:lnTo>
                  <a:lnTo>
                    <a:pt x="812" y="103"/>
                  </a:lnTo>
                  <a:lnTo>
                    <a:pt x="851" y="132"/>
                  </a:lnTo>
                  <a:lnTo>
                    <a:pt x="887" y="165"/>
                  </a:lnTo>
                  <a:lnTo>
                    <a:pt x="920" y="202"/>
                  </a:lnTo>
                  <a:lnTo>
                    <a:pt x="949" y="241"/>
                  </a:lnTo>
                  <a:lnTo>
                    <a:pt x="976" y="283"/>
                  </a:lnTo>
                  <a:lnTo>
                    <a:pt x="996" y="327"/>
                  </a:lnTo>
                  <a:lnTo>
                    <a:pt x="1014" y="375"/>
                  </a:lnTo>
                  <a:lnTo>
                    <a:pt x="1026" y="424"/>
                  </a:lnTo>
                  <a:lnTo>
                    <a:pt x="1034" y="475"/>
                  </a:lnTo>
                  <a:lnTo>
                    <a:pt x="1037" y="527"/>
                  </a:lnTo>
                  <a:lnTo>
                    <a:pt x="1034" y="578"/>
                  </a:lnTo>
                  <a:lnTo>
                    <a:pt x="1026" y="629"/>
                  </a:lnTo>
                  <a:lnTo>
                    <a:pt x="1014" y="679"/>
                  </a:lnTo>
                  <a:lnTo>
                    <a:pt x="996" y="726"/>
                  </a:lnTo>
                  <a:lnTo>
                    <a:pt x="976" y="771"/>
                  </a:lnTo>
                  <a:lnTo>
                    <a:pt x="949" y="812"/>
                  </a:lnTo>
                  <a:lnTo>
                    <a:pt x="920" y="851"/>
                  </a:lnTo>
                  <a:lnTo>
                    <a:pt x="887" y="888"/>
                  </a:lnTo>
                  <a:lnTo>
                    <a:pt x="851" y="922"/>
                  </a:lnTo>
                  <a:lnTo>
                    <a:pt x="812" y="950"/>
                  </a:lnTo>
                  <a:lnTo>
                    <a:pt x="769" y="976"/>
                  </a:lnTo>
                  <a:lnTo>
                    <a:pt x="725" y="998"/>
                  </a:lnTo>
                  <a:lnTo>
                    <a:pt x="678" y="1015"/>
                  </a:lnTo>
                  <a:lnTo>
                    <a:pt x="629" y="1028"/>
                  </a:lnTo>
                  <a:lnTo>
                    <a:pt x="578" y="1036"/>
                  </a:lnTo>
                  <a:lnTo>
                    <a:pt x="526" y="1038"/>
                  </a:lnTo>
                  <a:lnTo>
                    <a:pt x="509" y="1038"/>
                  </a:lnTo>
                  <a:lnTo>
                    <a:pt x="492" y="1037"/>
                  </a:lnTo>
                  <a:lnTo>
                    <a:pt x="474" y="1036"/>
                  </a:lnTo>
                  <a:lnTo>
                    <a:pt x="457" y="1033"/>
                  </a:lnTo>
                  <a:lnTo>
                    <a:pt x="441" y="1031"/>
                  </a:lnTo>
                  <a:lnTo>
                    <a:pt x="425" y="1028"/>
                  </a:lnTo>
                  <a:lnTo>
                    <a:pt x="407" y="1024"/>
                  </a:lnTo>
                  <a:lnTo>
                    <a:pt x="392" y="1019"/>
                  </a:lnTo>
                  <a:lnTo>
                    <a:pt x="376" y="1015"/>
                  </a:lnTo>
                  <a:lnTo>
                    <a:pt x="360" y="1010"/>
                  </a:lnTo>
                  <a:lnTo>
                    <a:pt x="345" y="1004"/>
                  </a:lnTo>
                  <a:lnTo>
                    <a:pt x="330" y="999"/>
                  </a:lnTo>
                  <a:lnTo>
                    <a:pt x="315" y="992"/>
                  </a:lnTo>
                  <a:lnTo>
                    <a:pt x="300" y="985"/>
                  </a:lnTo>
                  <a:lnTo>
                    <a:pt x="285" y="978"/>
                  </a:lnTo>
                  <a:lnTo>
                    <a:pt x="271" y="970"/>
                  </a:lnTo>
                  <a:lnTo>
                    <a:pt x="263" y="981"/>
                  </a:lnTo>
                  <a:lnTo>
                    <a:pt x="278" y="990"/>
                  </a:lnTo>
                  <a:lnTo>
                    <a:pt x="293" y="998"/>
                  </a:lnTo>
                  <a:lnTo>
                    <a:pt x="308" y="1004"/>
                  </a:lnTo>
                  <a:lnTo>
                    <a:pt x="323" y="1011"/>
                  </a:lnTo>
                  <a:lnTo>
                    <a:pt x="339" y="1018"/>
                  </a:lnTo>
                  <a:lnTo>
                    <a:pt x="356" y="1024"/>
                  </a:lnTo>
                  <a:lnTo>
                    <a:pt x="372" y="1029"/>
                  </a:lnTo>
                  <a:lnTo>
                    <a:pt x="388" y="1034"/>
                  </a:lnTo>
                  <a:lnTo>
                    <a:pt x="404" y="1038"/>
                  </a:lnTo>
                  <a:lnTo>
                    <a:pt x="421" y="1042"/>
                  </a:lnTo>
                  <a:lnTo>
                    <a:pt x="439" y="1045"/>
                  </a:lnTo>
                  <a:lnTo>
                    <a:pt x="456" y="1048"/>
                  </a:lnTo>
                  <a:lnTo>
                    <a:pt x="473" y="1051"/>
                  </a:lnTo>
                  <a:lnTo>
                    <a:pt x="490" y="1052"/>
                  </a:lnTo>
                  <a:lnTo>
                    <a:pt x="508" y="1053"/>
                  </a:lnTo>
                  <a:lnTo>
                    <a:pt x="526" y="1053"/>
                  </a:lnTo>
                  <a:lnTo>
                    <a:pt x="580" y="1051"/>
                  </a:lnTo>
                  <a:lnTo>
                    <a:pt x="632" y="1042"/>
                  </a:lnTo>
                  <a:lnTo>
                    <a:pt x="683" y="1029"/>
                  </a:lnTo>
                  <a:lnTo>
                    <a:pt x="731" y="1011"/>
                  </a:lnTo>
                  <a:lnTo>
                    <a:pt x="776" y="990"/>
                  </a:lnTo>
                  <a:lnTo>
                    <a:pt x="820" y="963"/>
                  </a:lnTo>
                  <a:lnTo>
                    <a:pt x="860" y="933"/>
                  </a:lnTo>
                  <a:lnTo>
                    <a:pt x="898" y="899"/>
                  </a:lnTo>
                  <a:lnTo>
                    <a:pt x="932" y="862"/>
                  </a:lnTo>
                  <a:lnTo>
                    <a:pt x="962" y="820"/>
                  </a:lnTo>
                  <a:lnTo>
                    <a:pt x="988" y="778"/>
                  </a:lnTo>
                  <a:lnTo>
                    <a:pt x="1010" y="732"/>
                  </a:lnTo>
                  <a:lnTo>
                    <a:pt x="1029" y="683"/>
                  </a:lnTo>
                  <a:lnTo>
                    <a:pt x="1041" y="633"/>
                  </a:lnTo>
                  <a:lnTo>
                    <a:pt x="1049" y="581"/>
                  </a:lnTo>
                  <a:lnTo>
                    <a:pt x="1052" y="527"/>
                  </a:lnTo>
                  <a:lnTo>
                    <a:pt x="1049" y="473"/>
                  </a:lnTo>
                  <a:lnTo>
                    <a:pt x="1041" y="421"/>
                  </a:lnTo>
                  <a:lnTo>
                    <a:pt x="1029" y="370"/>
                  </a:lnTo>
                  <a:lnTo>
                    <a:pt x="1010" y="322"/>
                  </a:lnTo>
                  <a:lnTo>
                    <a:pt x="988" y="276"/>
                  </a:lnTo>
                  <a:lnTo>
                    <a:pt x="962" y="233"/>
                  </a:lnTo>
                  <a:lnTo>
                    <a:pt x="932" y="192"/>
                  </a:lnTo>
                  <a:lnTo>
                    <a:pt x="898" y="155"/>
                  </a:lnTo>
                  <a:lnTo>
                    <a:pt x="860" y="120"/>
                  </a:lnTo>
                  <a:lnTo>
                    <a:pt x="820" y="90"/>
                  </a:lnTo>
                  <a:lnTo>
                    <a:pt x="776" y="64"/>
                  </a:lnTo>
                  <a:lnTo>
                    <a:pt x="731" y="42"/>
                  </a:lnTo>
                  <a:lnTo>
                    <a:pt x="683" y="25"/>
                  </a:lnTo>
                  <a:lnTo>
                    <a:pt x="632" y="11"/>
                  </a:lnTo>
                  <a:lnTo>
                    <a:pt x="580" y="3"/>
                  </a:lnTo>
                  <a:lnTo>
                    <a:pt x="526" y="0"/>
                  </a:lnTo>
                  <a:lnTo>
                    <a:pt x="472" y="3"/>
                  </a:lnTo>
                  <a:lnTo>
                    <a:pt x="420" y="11"/>
                  </a:lnTo>
                  <a:lnTo>
                    <a:pt x="369" y="25"/>
                  </a:lnTo>
                  <a:lnTo>
                    <a:pt x="321" y="42"/>
                  </a:lnTo>
                  <a:lnTo>
                    <a:pt x="275" y="64"/>
                  </a:lnTo>
                  <a:lnTo>
                    <a:pt x="232" y="90"/>
                  </a:lnTo>
                  <a:lnTo>
                    <a:pt x="191" y="120"/>
                  </a:lnTo>
                  <a:lnTo>
                    <a:pt x="154" y="155"/>
                  </a:lnTo>
                  <a:lnTo>
                    <a:pt x="119" y="192"/>
                  </a:lnTo>
                  <a:lnTo>
                    <a:pt x="89" y="233"/>
                  </a:lnTo>
                  <a:lnTo>
                    <a:pt x="63" y="276"/>
                  </a:lnTo>
                  <a:lnTo>
                    <a:pt x="41" y="322"/>
                  </a:lnTo>
                  <a:lnTo>
                    <a:pt x="24" y="370"/>
                  </a:lnTo>
                  <a:lnTo>
                    <a:pt x="10" y="421"/>
                  </a:lnTo>
                  <a:lnTo>
                    <a:pt x="2" y="473"/>
                  </a:lnTo>
                  <a:lnTo>
                    <a:pt x="0" y="527"/>
                  </a:lnTo>
                  <a:lnTo>
                    <a:pt x="1" y="562"/>
                  </a:lnTo>
                  <a:lnTo>
                    <a:pt x="4" y="596"/>
                  </a:lnTo>
                  <a:lnTo>
                    <a:pt x="10" y="630"/>
                  </a:lnTo>
                  <a:lnTo>
                    <a:pt x="18" y="664"/>
                  </a:lnTo>
                  <a:lnTo>
                    <a:pt x="27" y="696"/>
                  </a:lnTo>
                  <a:lnTo>
                    <a:pt x="39" y="727"/>
                  </a:lnTo>
                  <a:lnTo>
                    <a:pt x="53" y="757"/>
                  </a:lnTo>
                  <a:lnTo>
                    <a:pt x="69" y="786"/>
                  </a:lnTo>
                  <a:lnTo>
                    <a:pt x="86" y="815"/>
                  </a:lnTo>
                  <a:lnTo>
                    <a:pt x="104" y="841"/>
                  </a:lnTo>
                  <a:lnTo>
                    <a:pt x="125" y="867"/>
                  </a:lnTo>
                  <a:lnTo>
                    <a:pt x="147" y="892"/>
                  </a:lnTo>
                  <a:lnTo>
                    <a:pt x="170" y="915"/>
                  </a:lnTo>
                  <a:lnTo>
                    <a:pt x="195" y="935"/>
                  </a:lnTo>
                  <a:lnTo>
                    <a:pt x="221" y="955"/>
                  </a:lnTo>
                  <a:lnTo>
                    <a:pt x="248" y="973"/>
                  </a:lnTo>
                  <a:lnTo>
                    <a:pt x="258" y="962"/>
                  </a:lnTo>
                  <a:lnTo>
                    <a:pt x="231" y="943"/>
                  </a:lnTo>
                  <a:lnTo>
                    <a:pt x="205" y="925"/>
                  </a:lnTo>
                  <a:lnTo>
                    <a:pt x="180" y="903"/>
                  </a:lnTo>
                  <a:lnTo>
                    <a:pt x="157" y="881"/>
                  </a:lnTo>
                  <a:lnTo>
                    <a:pt x="137" y="858"/>
                  </a:lnTo>
                  <a:lnTo>
                    <a:pt x="116" y="833"/>
                  </a:lnTo>
                  <a:lnTo>
                    <a:pt x="97" y="806"/>
                  </a:lnTo>
                  <a:lnTo>
                    <a:pt x="81" y="779"/>
                  </a:lnTo>
                  <a:lnTo>
                    <a:pt x="66" y="751"/>
                  </a:lnTo>
                  <a:lnTo>
                    <a:pt x="53" y="721"/>
                  </a:lnTo>
                  <a:lnTo>
                    <a:pt x="41" y="691"/>
                  </a:lnTo>
                  <a:lnTo>
                    <a:pt x="32" y="659"/>
                  </a:lnTo>
                  <a:lnTo>
                    <a:pt x="25" y="628"/>
                  </a:lnTo>
                  <a:lnTo>
                    <a:pt x="19" y="595"/>
                  </a:lnTo>
                  <a:lnTo>
                    <a:pt x="16" y="561"/>
                  </a:lnTo>
                  <a:lnTo>
                    <a:pt x="14" y="52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p:nvSpPr>
          <p:spPr bwMode="auto">
            <a:xfrm>
              <a:off x="755" y="2187"/>
              <a:ext cx="511" cy="511"/>
            </a:xfrm>
            <a:custGeom>
              <a:avLst/>
              <a:gdLst>
                <a:gd name="T0" fmla="*/ 1020 w 1023"/>
                <a:gd name="T1" fmla="*/ 460 h 1023"/>
                <a:gd name="T2" fmla="*/ 1000 w 1023"/>
                <a:gd name="T3" fmla="*/ 360 h 1023"/>
                <a:gd name="T4" fmla="*/ 962 w 1023"/>
                <a:gd name="T5" fmla="*/ 268 h 1023"/>
                <a:gd name="T6" fmla="*/ 906 w 1023"/>
                <a:gd name="T7" fmla="*/ 187 h 1023"/>
                <a:gd name="T8" fmla="*/ 837 w 1023"/>
                <a:gd name="T9" fmla="*/ 117 h 1023"/>
                <a:gd name="T10" fmla="*/ 755 w 1023"/>
                <a:gd name="T11" fmla="*/ 63 h 1023"/>
                <a:gd name="T12" fmla="*/ 664 w 1023"/>
                <a:gd name="T13" fmla="*/ 23 h 1023"/>
                <a:gd name="T14" fmla="*/ 564 w 1023"/>
                <a:gd name="T15" fmla="*/ 3 h 1023"/>
                <a:gd name="T16" fmla="*/ 460 w 1023"/>
                <a:gd name="T17" fmla="*/ 3 h 1023"/>
                <a:gd name="T18" fmla="*/ 360 w 1023"/>
                <a:gd name="T19" fmla="*/ 23 h 1023"/>
                <a:gd name="T20" fmla="*/ 268 w 1023"/>
                <a:gd name="T21" fmla="*/ 63 h 1023"/>
                <a:gd name="T22" fmla="*/ 187 w 1023"/>
                <a:gd name="T23" fmla="*/ 117 h 1023"/>
                <a:gd name="T24" fmla="*/ 117 w 1023"/>
                <a:gd name="T25" fmla="*/ 187 h 1023"/>
                <a:gd name="T26" fmla="*/ 63 w 1023"/>
                <a:gd name="T27" fmla="*/ 268 h 1023"/>
                <a:gd name="T28" fmla="*/ 24 w 1023"/>
                <a:gd name="T29" fmla="*/ 360 h 1023"/>
                <a:gd name="T30" fmla="*/ 3 w 1023"/>
                <a:gd name="T31" fmla="*/ 460 h 1023"/>
                <a:gd name="T32" fmla="*/ 2 w 1023"/>
                <a:gd name="T33" fmla="*/ 546 h 1023"/>
                <a:gd name="T34" fmla="*/ 11 w 1023"/>
                <a:gd name="T35" fmla="*/ 613 h 1023"/>
                <a:gd name="T36" fmla="*/ 27 w 1023"/>
                <a:gd name="T37" fmla="*/ 676 h 1023"/>
                <a:gd name="T38" fmla="*/ 52 w 1023"/>
                <a:gd name="T39" fmla="*/ 736 h 1023"/>
                <a:gd name="T40" fmla="*/ 83 w 1023"/>
                <a:gd name="T41" fmla="*/ 791 h 1023"/>
                <a:gd name="T42" fmla="*/ 123 w 1023"/>
                <a:gd name="T43" fmla="*/ 843 h 1023"/>
                <a:gd name="T44" fmla="*/ 166 w 1023"/>
                <a:gd name="T45" fmla="*/ 888 h 1023"/>
                <a:gd name="T46" fmla="*/ 217 w 1023"/>
                <a:gd name="T47" fmla="*/ 928 h 1023"/>
                <a:gd name="T48" fmla="*/ 453 w 1023"/>
                <a:gd name="T49" fmla="*/ 651 h 1023"/>
                <a:gd name="T50" fmla="*/ 416 w 1023"/>
                <a:gd name="T51" fmla="*/ 628 h 1023"/>
                <a:gd name="T52" fmla="*/ 387 w 1023"/>
                <a:gd name="T53" fmla="*/ 596 h 1023"/>
                <a:gd name="T54" fmla="*/ 368 w 1023"/>
                <a:gd name="T55" fmla="*/ 557 h 1023"/>
                <a:gd name="T56" fmla="*/ 361 w 1023"/>
                <a:gd name="T57" fmla="*/ 512 h 1023"/>
                <a:gd name="T58" fmla="*/ 373 w 1023"/>
                <a:gd name="T59" fmla="*/ 453 h 1023"/>
                <a:gd name="T60" fmla="*/ 406 w 1023"/>
                <a:gd name="T61" fmla="*/ 405 h 1023"/>
                <a:gd name="T62" fmla="*/ 453 w 1023"/>
                <a:gd name="T63" fmla="*/ 372 h 1023"/>
                <a:gd name="T64" fmla="*/ 512 w 1023"/>
                <a:gd name="T65" fmla="*/ 361 h 1023"/>
                <a:gd name="T66" fmla="*/ 571 w 1023"/>
                <a:gd name="T67" fmla="*/ 372 h 1023"/>
                <a:gd name="T68" fmla="*/ 619 w 1023"/>
                <a:gd name="T69" fmla="*/ 405 h 1023"/>
                <a:gd name="T70" fmla="*/ 652 w 1023"/>
                <a:gd name="T71" fmla="*/ 453 h 1023"/>
                <a:gd name="T72" fmla="*/ 663 w 1023"/>
                <a:gd name="T73" fmla="*/ 512 h 1023"/>
                <a:gd name="T74" fmla="*/ 652 w 1023"/>
                <a:gd name="T75" fmla="*/ 570 h 1023"/>
                <a:gd name="T76" fmla="*/ 619 w 1023"/>
                <a:gd name="T77" fmla="*/ 618 h 1023"/>
                <a:gd name="T78" fmla="*/ 571 w 1023"/>
                <a:gd name="T79" fmla="*/ 651 h 1023"/>
                <a:gd name="T80" fmla="*/ 512 w 1023"/>
                <a:gd name="T81" fmla="*/ 663 h 1023"/>
                <a:gd name="T82" fmla="*/ 497 w 1023"/>
                <a:gd name="T83" fmla="*/ 661 h 1023"/>
                <a:gd name="T84" fmla="*/ 483 w 1023"/>
                <a:gd name="T85" fmla="*/ 659 h 1023"/>
                <a:gd name="T86" fmla="*/ 470 w 1023"/>
                <a:gd name="T87" fmla="*/ 656 h 1023"/>
                <a:gd name="T88" fmla="*/ 457 w 1023"/>
                <a:gd name="T89" fmla="*/ 651 h 1023"/>
                <a:gd name="T90" fmla="*/ 271 w 1023"/>
                <a:gd name="T91" fmla="*/ 963 h 1023"/>
                <a:gd name="T92" fmla="*/ 301 w 1023"/>
                <a:gd name="T93" fmla="*/ 977 h 1023"/>
                <a:gd name="T94" fmla="*/ 331 w 1023"/>
                <a:gd name="T95" fmla="*/ 989 h 1023"/>
                <a:gd name="T96" fmla="*/ 362 w 1023"/>
                <a:gd name="T97" fmla="*/ 1000 h 1023"/>
                <a:gd name="T98" fmla="*/ 393 w 1023"/>
                <a:gd name="T99" fmla="*/ 1009 h 1023"/>
                <a:gd name="T100" fmla="*/ 427 w 1023"/>
                <a:gd name="T101" fmla="*/ 1016 h 1023"/>
                <a:gd name="T102" fmla="*/ 460 w 1023"/>
                <a:gd name="T103" fmla="*/ 1021 h 1023"/>
                <a:gd name="T104" fmla="*/ 495 w 1023"/>
                <a:gd name="T105" fmla="*/ 1023 h 1023"/>
                <a:gd name="T106" fmla="*/ 564 w 1023"/>
                <a:gd name="T107" fmla="*/ 1021 h 1023"/>
                <a:gd name="T108" fmla="*/ 664 w 1023"/>
                <a:gd name="T109" fmla="*/ 1000 h 1023"/>
                <a:gd name="T110" fmla="*/ 755 w 1023"/>
                <a:gd name="T111" fmla="*/ 961 h 1023"/>
                <a:gd name="T112" fmla="*/ 837 w 1023"/>
                <a:gd name="T113" fmla="*/ 907 h 1023"/>
                <a:gd name="T114" fmla="*/ 906 w 1023"/>
                <a:gd name="T115" fmla="*/ 836 h 1023"/>
                <a:gd name="T116" fmla="*/ 962 w 1023"/>
                <a:gd name="T117" fmla="*/ 756 h 1023"/>
                <a:gd name="T118" fmla="*/ 1000 w 1023"/>
                <a:gd name="T119" fmla="*/ 664 h 1023"/>
                <a:gd name="T120" fmla="*/ 1020 w 1023"/>
                <a:gd name="T121" fmla="*/ 56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23">
                  <a:moveTo>
                    <a:pt x="1023" y="512"/>
                  </a:moveTo>
                  <a:lnTo>
                    <a:pt x="1020" y="460"/>
                  </a:lnTo>
                  <a:lnTo>
                    <a:pt x="1012" y="409"/>
                  </a:lnTo>
                  <a:lnTo>
                    <a:pt x="1000" y="360"/>
                  </a:lnTo>
                  <a:lnTo>
                    <a:pt x="982" y="312"/>
                  </a:lnTo>
                  <a:lnTo>
                    <a:pt x="962" y="268"/>
                  </a:lnTo>
                  <a:lnTo>
                    <a:pt x="935" y="226"/>
                  </a:lnTo>
                  <a:lnTo>
                    <a:pt x="906" y="187"/>
                  </a:lnTo>
                  <a:lnTo>
                    <a:pt x="873" y="150"/>
                  </a:lnTo>
                  <a:lnTo>
                    <a:pt x="837" y="117"/>
                  </a:lnTo>
                  <a:lnTo>
                    <a:pt x="798" y="88"/>
                  </a:lnTo>
                  <a:lnTo>
                    <a:pt x="755" y="63"/>
                  </a:lnTo>
                  <a:lnTo>
                    <a:pt x="711" y="41"/>
                  </a:lnTo>
                  <a:lnTo>
                    <a:pt x="664" y="23"/>
                  </a:lnTo>
                  <a:lnTo>
                    <a:pt x="615" y="11"/>
                  </a:lnTo>
                  <a:lnTo>
                    <a:pt x="564" y="3"/>
                  </a:lnTo>
                  <a:lnTo>
                    <a:pt x="512" y="0"/>
                  </a:lnTo>
                  <a:lnTo>
                    <a:pt x="460" y="3"/>
                  </a:lnTo>
                  <a:lnTo>
                    <a:pt x="410" y="11"/>
                  </a:lnTo>
                  <a:lnTo>
                    <a:pt x="360" y="23"/>
                  </a:lnTo>
                  <a:lnTo>
                    <a:pt x="313" y="41"/>
                  </a:lnTo>
                  <a:lnTo>
                    <a:pt x="268" y="63"/>
                  </a:lnTo>
                  <a:lnTo>
                    <a:pt x="226" y="88"/>
                  </a:lnTo>
                  <a:lnTo>
                    <a:pt x="187" y="117"/>
                  </a:lnTo>
                  <a:lnTo>
                    <a:pt x="150" y="150"/>
                  </a:lnTo>
                  <a:lnTo>
                    <a:pt x="117" y="187"/>
                  </a:lnTo>
                  <a:lnTo>
                    <a:pt x="88" y="226"/>
                  </a:lnTo>
                  <a:lnTo>
                    <a:pt x="63" y="268"/>
                  </a:lnTo>
                  <a:lnTo>
                    <a:pt x="41" y="312"/>
                  </a:lnTo>
                  <a:lnTo>
                    <a:pt x="24" y="360"/>
                  </a:lnTo>
                  <a:lnTo>
                    <a:pt x="11" y="409"/>
                  </a:lnTo>
                  <a:lnTo>
                    <a:pt x="3" y="460"/>
                  </a:lnTo>
                  <a:lnTo>
                    <a:pt x="0" y="512"/>
                  </a:lnTo>
                  <a:lnTo>
                    <a:pt x="2" y="546"/>
                  </a:lnTo>
                  <a:lnTo>
                    <a:pt x="5" y="580"/>
                  </a:lnTo>
                  <a:lnTo>
                    <a:pt x="11" y="613"/>
                  </a:lnTo>
                  <a:lnTo>
                    <a:pt x="18" y="644"/>
                  </a:lnTo>
                  <a:lnTo>
                    <a:pt x="27" y="676"/>
                  </a:lnTo>
                  <a:lnTo>
                    <a:pt x="39" y="706"/>
                  </a:lnTo>
                  <a:lnTo>
                    <a:pt x="52" y="736"/>
                  </a:lnTo>
                  <a:lnTo>
                    <a:pt x="67" y="764"/>
                  </a:lnTo>
                  <a:lnTo>
                    <a:pt x="83" y="791"/>
                  </a:lnTo>
                  <a:lnTo>
                    <a:pt x="102" y="818"/>
                  </a:lnTo>
                  <a:lnTo>
                    <a:pt x="123" y="843"/>
                  </a:lnTo>
                  <a:lnTo>
                    <a:pt x="143" y="866"/>
                  </a:lnTo>
                  <a:lnTo>
                    <a:pt x="166" y="888"/>
                  </a:lnTo>
                  <a:lnTo>
                    <a:pt x="191" y="910"/>
                  </a:lnTo>
                  <a:lnTo>
                    <a:pt x="217" y="928"/>
                  </a:lnTo>
                  <a:lnTo>
                    <a:pt x="244" y="947"/>
                  </a:lnTo>
                  <a:lnTo>
                    <a:pt x="453" y="651"/>
                  </a:lnTo>
                  <a:lnTo>
                    <a:pt x="434" y="641"/>
                  </a:lnTo>
                  <a:lnTo>
                    <a:pt x="416" y="628"/>
                  </a:lnTo>
                  <a:lnTo>
                    <a:pt x="400" y="613"/>
                  </a:lnTo>
                  <a:lnTo>
                    <a:pt x="387" y="596"/>
                  </a:lnTo>
                  <a:lnTo>
                    <a:pt x="376" y="577"/>
                  </a:lnTo>
                  <a:lnTo>
                    <a:pt x="368" y="557"/>
                  </a:lnTo>
                  <a:lnTo>
                    <a:pt x="363" y="535"/>
                  </a:lnTo>
                  <a:lnTo>
                    <a:pt x="361" y="512"/>
                  </a:lnTo>
                  <a:lnTo>
                    <a:pt x="365" y="482"/>
                  </a:lnTo>
                  <a:lnTo>
                    <a:pt x="373" y="453"/>
                  </a:lnTo>
                  <a:lnTo>
                    <a:pt x="387" y="428"/>
                  </a:lnTo>
                  <a:lnTo>
                    <a:pt x="406" y="405"/>
                  </a:lnTo>
                  <a:lnTo>
                    <a:pt x="428" y="386"/>
                  </a:lnTo>
                  <a:lnTo>
                    <a:pt x="453" y="372"/>
                  </a:lnTo>
                  <a:lnTo>
                    <a:pt x="482" y="364"/>
                  </a:lnTo>
                  <a:lnTo>
                    <a:pt x="512" y="361"/>
                  </a:lnTo>
                  <a:lnTo>
                    <a:pt x="542" y="364"/>
                  </a:lnTo>
                  <a:lnTo>
                    <a:pt x="571" y="372"/>
                  </a:lnTo>
                  <a:lnTo>
                    <a:pt x="596" y="386"/>
                  </a:lnTo>
                  <a:lnTo>
                    <a:pt x="619" y="405"/>
                  </a:lnTo>
                  <a:lnTo>
                    <a:pt x="638" y="428"/>
                  </a:lnTo>
                  <a:lnTo>
                    <a:pt x="652" y="453"/>
                  </a:lnTo>
                  <a:lnTo>
                    <a:pt x="660" y="482"/>
                  </a:lnTo>
                  <a:lnTo>
                    <a:pt x="663" y="512"/>
                  </a:lnTo>
                  <a:lnTo>
                    <a:pt x="660" y="542"/>
                  </a:lnTo>
                  <a:lnTo>
                    <a:pt x="652" y="570"/>
                  </a:lnTo>
                  <a:lnTo>
                    <a:pt x="638" y="596"/>
                  </a:lnTo>
                  <a:lnTo>
                    <a:pt x="619" y="618"/>
                  </a:lnTo>
                  <a:lnTo>
                    <a:pt x="596" y="637"/>
                  </a:lnTo>
                  <a:lnTo>
                    <a:pt x="571" y="651"/>
                  </a:lnTo>
                  <a:lnTo>
                    <a:pt x="542" y="659"/>
                  </a:lnTo>
                  <a:lnTo>
                    <a:pt x="512" y="663"/>
                  </a:lnTo>
                  <a:lnTo>
                    <a:pt x="505" y="663"/>
                  </a:lnTo>
                  <a:lnTo>
                    <a:pt x="497" y="661"/>
                  </a:lnTo>
                  <a:lnTo>
                    <a:pt x="490" y="660"/>
                  </a:lnTo>
                  <a:lnTo>
                    <a:pt x="483" y="659"/>
                  </a:lnTo>
                  <a:lnTo>
                    <a:pt x="476" y="658"/>
                  </a:lnTo>
                  <a:lnTo>
                    <a:pt x="470" y="656"/>
                  </a:lnTo>
                  <a:lnTo>
                    <a:pt x="464" y="653"/>
                  </a:lnTo>
                  <a:lnTo>
                    <a:pt x="457" y="651"/>
                  </a:lnTo>
                  <a:lnTo>
                    <a:pt x="257" y="955"/>
                  </a:lnTo>
                  <a:lnTo>
                    <a:pt x="271" y="963"/>
                  </a:lnTo>
                  <a:lnTo>
                    <a:pt x="286" y="970"/>
                  </a:lnTo>
                  <a:lnTo>
                    <a:pt x="301" y="977"/>
                  </a:lnTo>
                  <a:lnTo>
                    <a:pt x="316" y="984"/>
                  </a:lnTo>
                  <a:lnTo>
                    <a:pt x="331" y="989"/>
                  </a:lnTo>
                  <a:lnTo>
                    <a:pt x="346" y="995"/>
                  </a:lnTo>
                  <a:lnTo>
                    <a:pt x="362" y="1000"/>
                  </a:lnTo>
                  <a:lnTo>
                    <a:pt x="378" y="1004"/>
                  </a:lnTo>
                  <a:lnTo>
                    <a:pt x="393" y="1009"/>
                  </a:lnTo>
                  <a:lnTo>
                    <a:pt x="411" y="1013"/>
                  </a:lnTo>
                  <a:lnTo>
                    <a:pt x="427" y="1016"/>
                  </a:lnTo>
                  <a:lnTo>
                    <a:pt x="443" y="1018"/>
                  </a:lnTo>
                  <a:lnTo>
                    <a:pt x="460" y="1021"/>
                  </a:lnTo>
                  <a:lnTo>
                    <a:pt x="478" y="1022"/>
                  </a:lnTo>
                  <a:lnTo>
                    <a:pt x="495" y="1023"/>
                  </a:lnTo>
                  <a:lnTo>
                    <a:pt x="512" y="1023"/>
                  </a:lnTo>
                  <a:lnTo>
                    <a:pt x="564" y="1021"/>
                  </a:lnTo>
                  <a:lnTo>
                    <a:pt x="615" y="1013"/>
                  </a:lnTo>
                  <a:lnTo>
                    <a:pt x="664" y="1000"/>
                  </a:lnTo>
                  <a:lnTo>
                    <a:pt x="711" y="983"/>
                  </a:lnTo>
                  <a:lnTo>
                    <a:pt x="755" y="961"/>
                  </a:lnTo>
                  <a:lnTo>
                    <a:pt x="798" y="935"/>
                  </a:lnTo>
                  <a:lnTo>
                    <a:pt x="837" y="907"/>
                  </a:lnTo>
                  <a:lnTo>
                    <a:pt x="873" y="873"/>
                  </a:lnTo>
                  <a:lnTo>
                    <a:pt x="906" y="836"/>
                  </a:lnTo>
                  <a:lnTo>
                    <a:pt x="935" y="797"/>
                  </a:lnTo>
                  <a:lnTo>
                    <a:pt x="962" y="756"/>
                  </a:lnTo>
                  <a:lnTo>
                    <a:pt x="982" y="711"/>
                  </a:lnTo>
                  <a:lnTo>
                    <a:pt x="1000" y="664"/>
                  </a:lnTo>
                  <a:lnTo>
                    <a:pt x="1012" y="614"/>
                  </a:lnTo>
                  <a:lnTo>
                    <a:pt x="1020" y="563"/>
                  </a:lnTo>
                  <a:lnTo>
                    <a:pt x="1023" y="5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p:nvSpPr>
          <p:spPr bwMode="auto">
            <a:xfrm>
              <a:off x="935" y="2367"/>
              <a:ext cx="151" cy="151"/>
            </a:xfrm>
            <a:custGeom>
              <a:avLst/>
              <a:gdLst>
                <a:gd name="T0" fmla="*/ 11 w 302"/>
                <a:gd name="T1" fmla="*/ 122 h 302"/>
                <a:gd name="T2" fmla="*/ 32 w 302"/>
                <a:gd name="T3" fmla="*/ 70 h 302"/>
                <a:gd name="T4" fmla="*/ 70 w 302"/>
                <a:gd name="T5" fmla="*/ 32 h 302"/>
                <a:gd name="T6" fmla="*/ 122 w 302"/>
                <a:gd name="T7" fmla="*/ 10 h 302"/>
                <a:gd name="T8" fmla="*/ 180 w 302"/>
                <a:gd name="T9" fmla="*/ 10 h 302"/>
                <a:gd name="T10" fmla="*/ 231 w 302"/>
                <a:gd name="T11" fmla="*/ 32 h 302"/>
                <a:gd name="T12" fmla="*/ 270 w 302"/>
                <a:gd name="T13" fmla="*/ 70 h 302"/>
                <a:gd name="T14" fmla="*/ 291 w 302"/>
                <a:gd name="T15" fmla="*/ 122 h 302"/>
                <a:gd name="T16" fmla="*/ 291 w 302"/>
                <a:gd name="T17" fmla="*/ 179 h 302"/>
                <a:gd name="T18" fmla="*/ 270 w 302"/>
                <a:gd name="T19" fmla="*/ 230 h 302"/>
                <a:gd name="T20" fmla="*/ 231 w 302"/>
                <a:gd name="T21" fmla="*/ 269 h 302"/>
                <a:gd name="T22" fmla="*/ 180 w 302"/>
                <a:gd name="T23" fmla="*/ 290 h 302"/>
                <a:gd name="T24" fmla="*/ 144 w 302"/>
                <a:gd name="T25" fmla="*/ 293 h 302"/>
                <a:gd name="T26" fmla="*/ 130 w 302"/>
                <a:gd name="T27" fmla="*/ 292 h 302"/>
                <a:gd name="T28" fmla="*/ 118 w 302"/>
                <a:gd name="T29" fmla="*/ 290 h 302"/>
                <a:gd name="T30" fmla="*/ 106 w 302"/>
                <a:gd name="T31" fmla="*/ 287 h 302"/>
                <a:gd name="T32" fmla="*/ 96 w 302"/>
                <a:gd name="T33" fmla="*/ 290 h 302"/>
                <a:gd name="T34" fmla="*/ 109 w 302"/>
                <a:gd name="T35" fmla="*/ 295 h 302"/>
                <a:gd name="T36" fmla="*/ 122 w 302"/>
                <a:gd name="T37" fmla="*/ 298 h 302"/>
                <a:gd name="T38" fmla="*/ 136 w 302"/>
                <a:gd name="T39" fmla="*/ 300 h 302"/>
                <a:gd name="T40" fmla="*/ 151 w 302"/>
                <a:gd name="T41" fmla="*/ 302 h 302"/>
                <a:gd name="T42" fmla="*/ 210 w 302"/>
                <a:gd name="T43" fmla="*/ 290 h 302"/>
                <a:gd name="T44" fmla="*/ 258 w 302"/>
                <a:gd name="T45" fmla="*/ 257 h 302"/>
                <a:gd name="T46" fmla="*/ 291 w 302"/>
                <a:gd name="T47" fmla="*/ 209 h 302"/>
                <a:gd name="T48" fmla="*/ 302 w 302"/>
                <a:gd name="T49" fmla="*/ 151 h 302"/>
                <a:gd name="T50" fmla="*/ 291 w 302"/>
                <a:gd name="T51" fmla="*/ 92 h 302"/>
                <a:gd name="T52" fmla="*/ 258 w 302"/>
                <a:gd name="T53" fmla="*/ 44 h 302"/>
                <a:gd name="T54" fmla="*/ 210 w 302"/>
                <a:gd name="T55" fmla="*/ 11 h 302"/>
                <a:gd name="T56" fmla="*/ 151 w 302"/>
                <a:gd name="T57" fmla="*/ 0 h 302"/>
                <a:gd name="T58" fmla="*/ 92 w 302"/>
                <a:gd name="T59" fmla="*/ 11 h 302"/>
                <a:gd name="T60" fmla="*/ 45 w 302"/>
                <a:gd name="T61" fmla="*/ 44 h 302"/>
                <a:gd name="T62" fmla="*/ 12 w 302"/>
                <a:gd name="T63" fmla="*/ 92 h 302"/>
                <a:gd name="T64" fmla="*/ 0 w 302"/>
                <a:gd name="T65" fmla="*/ 151 h 302"/>
                <a:gd name="T66" fmla="*/ 7 w 302"/>
                <a:gd name="T67" fmla="*/ 196 h 302"/>
                <a:gd name="T68" fmla="*/ 26 w 302"/>
                <a:gd name="T69" fmla="*/ 235 h 302"/>
                <a:gd name="T70" fmla="*/ 55 w 302"/>
                <a:gd name="T71" fmla="*/ 267 h 302"/>
                <a:gd name="T72" fmla="*/ 92 w 302"/>
                <a:gd name="T73" fmla="*/ 290 h 302"/>
                <a:gd name="T74" fmla="*/ 79 w 302"/>
                <a:gd name="T75" fmla="*/ 274 h 302"/>
                <a:gd name="T76" fmla="*/ 46 w 302"/>
                <a:gd name="T77" fmla="*/ 247 h 302"/>
                <a:gd name="T78" fmla="*/ 22 w 302"/>
                <a:gd name="T79" fmla="*/ 213 h 302"/>
                <a:gd name="T80" fmla="*/ 9 w 302"/>
                <a:gd name="T81" fmla="*/ 1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 h="302">
                  <a:moveTo>
                    <a:pt x="8" y="151"/>
                  </a:moveTo>
                  <a:lnTo>
                    <a:pt x="11" y="122"/>
                  </a:lnTo>
                  <a:lnTo>
                    <a:pt x="20" y="95"/>
                  </a:lnTo>
                  <a:lnTo>
                    <a:pt x="32" y="70"/>
                  </a:lnTo>
                  <a:lnTo>
                    <a:pt x="50" y="49"/>
                  </a:lnTo>
                  <a:lnTo>
                    <a:pt x="70" y="32"/>
                  </a:lnTo>
                  <a:lnTo>
                    <a:pt x="96" y="19"/>
                  </a:lnTo>
                  <a:lnTo>
                    <a:pt x="122" y="10"/>
                  </a:lnTo>
                  <a:lnTo>
                    <a:pt x="151" y="8"/>
                  </a:lnTo>
                  <a:lnTo>
                    <a:pt x="180" y="10"/>
                  </a:lnTo>
                  <a:lnTo>
                    <a:pt x="206" y="19"/>
                  </a:lnTo>
                  <a:lnTo>
                    <a:pt x="231" y="32"/>
                  </a:lnTo>
                  <a:lnTo>
                    <a:pt x="253" y="49"/>
                  </a:lnTo>
                  <a:lnTo>
                    <a:pt x="270" y="70"/>
                  </a:lnTo>
                  <a:lnTo>
                    <a:pt x="283" y="95"/>
                  </a:lnTo>
                  <a:lnTo>
                    <a:pt x="291" y="122"/>
                  </a:lnTo>
                  <a:lnTo>
                    <a:pt x="294" y="151"/>
                  </a:lnTo>
                  <a:lnTo>
                    <a:pt x="291" y="179"/>
                  </a:lnTo>
                  <a:lnTo>
                    <a:pt x="283" y="206"/>
                  </a:lnTo>
                  <a:lnTo>
                    <a:pt x="270" y="230"/>
                  </a:lnTo>
                  <a:lnTo>
                    <a:pt x="253" y="251"/>
                  </a:lnTo>
                  <a:lnTo>
                    <a:pt x="231" y="269"/>
                  </a:lnTo>
                  <a:lnTo>
                    <a:pt x="206" y="282"/>
                  </a:lnTo>
                  <a:lnTo>
                    <a:pt x="180" y="290"/>
                  </a:lnTo>
                  <a:lnTo>
                    <a:pt x="151" y="293"/>
                  </a:lnTo>
                  <a:lnTo>
                    <a:pt x="144" y="293"/>
                  </a:lnTo>
                  <a:lnTo>
                    <a:pt x="137" y="292"/>
                  </a:lnTo>
                  <a:lnTo>
                    <a:pt x="130" y="292"/>
                  </a:lnTo>
                  <a:lnTo>
                    <a:pt x="125" y="291"/>
                  </a:lnTo>
                  <a:lnTo>
                    <a:pt x="118" y="290"/>
                  </a:lnTo>
                  <a:lnTo>
                    <a:pt x="112" y="288"/>
                  </a:lnTo>
                  <a:lnTo>
                    <a:pt x="106" y="287"/>
                  </a:lnTo>
                  <a:lnTo>
                    <a:pt x="100" y="284"/>
                  </a:lnTo>
                  <a:lnTo>
                    <a:pt x="96" y="290"/>
                  </a:lnTo>
                  <a:lnTo>
                    <a:pt x="103" y="292"/>
                  </a:lnTo>
                  <a:lnTo>
                    <a:pt x="109" y="295"/>
                  </a:lnTo>
                  <a:lnTo>
                    <a:pt x="115" y="297"/>
                  </a:lnTo>
                  <a:lnTo>
                    <a:pt x="122" y="298"/>
                  </a:lnTo>
                  <a:lnTo>
                    <a:pt x="129" y="299"/>
                  </a:lnTo>
                  <a:lnTo>
                    <a:pt x="136" y="300"/>
                  </a:lnTo>
                  <a:lnTo>
                    <a:pt x="144" y="302"/>
                  </a:lnTo>
                  <a:lnTo>
                    <a:pt x="151" y="302"/>
                  </a:lnTo>
                  <a:lnTo>
                    <a:pt x="181" y="298"/>
                  </a:lnTo>
                  <a:lnTo>
                    <a:pt x="210" y="290"/>
                  </a:lnTo>
                  <a:lnTo>
                    <a:pt x="235" y="276"/>
                  </a:lnTo>
                  <a:lnTo>
                    <a:pt x="258" y="257"/>
                  </a:lnTo>
                  <a:lnTo>
                    <a:pt x="277" y="235"/>
                  </a:lnTo>
                  <a:lnTo>
                    <a:pt x="291" y="209"/>
                  </a:lnTo>
                  <a:lnTo>
                    <a:pt x="299" y="181"/>
                  </a:lnTo>
                  <a:lnTo>
                    <a:pt x="302" y="151"/>
                  </a:lnTo>
                  <a:lnTo>
                    <a:pt x="299" y="121"/>
                  </a:lnTo>
                  <a:lnTo>
                    <a:pt x="291" y="92"/>
                  </a:lnTo>
                  <a:lnTo>
                    <a:pt x="277" y="67"/>
                  </a:lnTo>
                  <a:lnTo>
                    <a:pt x="258" y="44"/>
                  </a:lnTo>
                  <a:lnTo>
                    <a:pt x="235" y="25"/>
                  </a:lnTo>
                  <a:lnTo>
                    <a:pt x="210" y="11"/>
                  </a:lnTo>
                  <a:lnTo>
                    <a:pt x="181" y="3"/>
                  </a:lnTo>
                  <a:lnTo>
                    <a:pt x="151" y="0"/>
                  </a:lnTo>
                  <a:lnTo>
                    <a:pt x="121" y="3"/>
                  </a:lnTo>
                  <a:lnTo>
                    <a:pt x="92" y="11"/>
                  </a:lnTo>
                  <a:lnTo>
                    <a:pt x="67" y="25"/>
                  </a:lnTo>
                  <a:lnTo>
                    <a:pt x="45" y="44"/>
                  </a:lnTo>
                  <a:lnTo>
                    <a:pt x="26" y="67"/>
                  </a:lnTo>
                  <a:lnTo>
                    <a:pt x="12" y="92"/>
                  </a:lnTo>
                  <a:lnTo>
                    <a:pt x="4" y="121"/>
                  </a:lnTo>
                  <a:lnTo>
                    <a:pt x="0" y="151"/>
                  </a:lnTo>
                  <a:lnTo>
                    <a:pt x="2" y="174"/>
                  </a:lnTo>
                  <a:lnTo>
                    <a:pt x="7" y="196"/>
                  </a:lnTo>
                  <a:lnTo>
                    <a:pt x="15" y="216"/>
                  </a:lnTo>
                  <a:lnTo>
                    <a:pt x="26" y="235"/>
                  </a:lnTo>
                  <a:lnTo>
                    <a:pt x="39" y="252"/>
                  </a:lnTo>
                  <a:lnTo>
                    <a:pt x="55" y="267"/>
                  </a:lnTo>
                  <a:lnTo>
                    <a:pt x="73" y="280"/>
                  </a:lnTo>
                  <a:lnTo>
                    <a:pt x="92" y="290"/>
                  </a:lnTo>
                  <a:lnTo>
                    <a:pt x="97" y="283"/>
                  </a:lnTo>
                  <a:lnTo>
                    <a:pt x="79" y="274"/>
                  </a:lnTo>
                  <a:lnTo>
                    <a:pt x="61" y="262"/>
                  </a:lnTo>
                  <a:lnTo>
                    <a:pt x="46" y="247"/>
                  </a:lnTo>
                  <a:lnTo>
                    <a:pt x="34" y="231"/>
                  </a:lnTo>
                  <a:lnTo>
                    <a:pt x="22" y="213"/>
                  </a:lnTo>
                  <a:lnTo>
                    <a:pt x="15" y="193"/>
                  </a:lnTo>
                  <a:lnTo>
                    <a:pt x="9" y="173"/>
                  </a:lnTo>
                  <a:lnTo>
                    <a:pt x="8" y="15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p:nvSpPr>
          <p:spPr bwMode="auto">
            <a:xfrm>
              <a:off x="939" y="2371"/>
              <a:ext cx="143" cy="143"/>
            </a:xfrm>
            <a:custGeom>
              <a:avLst/>
              <a:gdLst>
                <a:gd name="T0" fmla="*/ 283 w 286"/>
                <a:gd name="T1" fmla="*/ 114 h 285"/>
                <a:gd name="T2" fmla="*/ 262 w 286"/>
                <a:gd name="T3" fmla="*/ 62 h 285"/>
                <a:gd name="T4" fmla="*/ 223 w 286"/>
                <a:gd name="T5" fmla="*/ 24 h 285"/>
                <a:gd name="T6" fmla="*/ 172 w 286"/>
                <a:gd name="T7" fmla="*/ 2 h 285"/>
                <a:gd name="T8" fmla="*/ 114 w 286"/>
                <a:gd name="T9" fmla="*/ 2 h 285"/>
                <a:gd name="T10" fmla="*/ 62 w 286"/>
                <a:gd name="T11" fmla="*/ 24 h 285"/>
                <a:gd name="T12" fmla="*/ 24 w 286"/>
                <a:gd name="T13" fmla="*/ 62 h 285"/>
                <a:gd name="T14" fmla="*/ 3 w 286"/>
                <a:gd name="T15" fmla="*/ 114 h 285"/>
                <a:gd name="T16" fmla="*/ 1 w 286"/>
                <a:gd name="T17" fmla="*/ 165 h 285"/>
                <a:gd name="T18" fmla="*/ 14 w 286"/>
                <a:gd name="T19" fmla="*/ 205 h 285"/>
                <a:gd name="T20" fmla="*/ 38 w 286"/>
                <a:gd name="T21" fmla="*/ 239 h 285"/>
                <a:gd name="T22" fmla="*/ 71 w 286"/>
                <a:gd name="T23" fmla="*/ 266 h 285"/>
                <a:gd name="T24" fmla="*/ 98 w 286"/>
                <a:gd name="T25" fmla="*/ 264 h 285"/>
                <a:gd name="T26" fmla="*/ 64 w 286"/>
                <a:gd name="T27" fmla="*/ 245 h 285"/>
                <a:gd name="T28" fmla="*/ 37 w 286"/>
                <a:gd name="T29" fmla="*/ 216 h 285"/>
                <a:gd name="T30" fmla="*/ 20 w 286"/>
                <a:gd name="T31" fmla="*/ 182 h 285"/>
                <a:gd name="T32" fmla="*/ 14 w 286"/>
                <a:gd name="T33" fmla="*/ 143 h 285"/>
                <a:gd name="T34" fmla="*/ 24 w 286"/>
                <a:gd name="T35" fmla="*/ 92 h 285"/>
                <a:gd name="T36" fmla="*/ 52 w 286"/>
                <a:gd name="T37" fmla="*/ 52 h 285"/>
                <a:gd name="T38" fmla="*/ 92 w 286"/>
                <a:gd name="T39" fmla="*/ 24 h 285"/>
                <a:gd name="T40" fmla="*/ 143 w 286"/>
                <a:gd name="T41" fmla="*/ 14 h 285"/>
                <a:gd name="T42" fmla="*/ 194 w 286"/>
                <a:gd name="T43" fmla="*/ 24 h 285"/>
                <a:gd name="T44" fmla="*/ 234 w 286"/>
                <a:gd name="T45" fmla="*/ 52 h 285"/>
                <a:gd name="T46" fmla="*/ 262 w 286"/>
                <a:gd name="T47" fmla="*/ 92 h 285"/>
                <a:gd name="T48" fmla="*/ 272 w 286"/>
                <a:gd name="T49" fmla="*/ 143 h 285"/>
                <a:gd name="T50" fmla="*/ 262 w 286"/>
                <a:gd name="T51" fmla="*/ 193 h 285"/>
                <a:gd name="T52" fmla="*/ 234 w 286"/>
                <a:gd name="T53" fmla="*/ 234 h 285"/>
                <a:gd name="T54" fmla="*/ 194 w 286"/>
                <a:gd name="T55" fmla="*/ 261 h 285"/>
                <a:gd name="T56" fmla="*/ 143 w 286"/>
                <a:gd name="T57" fmla="*/ 272 h 285"/>
                <a:gd name="T58" fmla="*/ 132 w 286"/>
                <a:gd name="T59" fmla="*/ 272 h 285"/>
                <a:gd name="T60" fmla="*/ 121 w 286"/>
                <a:gd name="T61" fmla="*/ 269 h 285"/>
                <a:gd name="T62" fmla="*/ 110 w 286"/>
                <a:gd name="T63" fmla="*/ 267 h 285"/>
                <a:gd name="T64" fmla="*/ 99 w 286"/>
                <a:gd name="T65" fmla="*/ 264 h 285"/>
                <a:gd name="T66" fmla="*/ 98 w 286"/>
                <a:gd name="T67" fmla="*/ 279 h 285"/>
                <a:gd name="T68" fmla="*/ 110 w 286"/>
                <a:gd name="T69" fmla="*/ 282 h 285"/>
                <a:gd name="T70" fmla="*/ 122 w 286"/>
                <a:gd name="T71" fmla="*/ 284 h 285"/>
                <a:gd name="T72" fmla="*/ 136 w 286"/>
                <a:gd name="T73" fmla="*/ 285 h 285"/>
                <a:gd name="T74" fmla="*/ 172 w 286"/>
                <a:gd name="T75" fmla="*/ 282 h 285"/>
                <a:gd name="T76" fmla="*/ 223 w 286"/>
                <a:gd name="T77" fmla="*/ 261 h 285"/>
                <a:gd name="T78" fmla="*/ 262 w 286"/>
                <a:gd name="T79" fmla="*/ 222 h 285"/>
                <a:gd name="T80" fmla="*/ 283 w 286"/>
                <a:gd name="T81" fmla="*/ 17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285">
                  <a:moveTo>
                    <a:pt x="286" y="143"/>
                  </a:moveTo>
                  <a:lnTo>
                    <a:pt x="283" y="114"/>
                  </a:lnTo>
                  <a:lnTo>
                    <a:pt x="275" y="87"/>
                  </a:lnTo>
                  <a:lnTo>
                    <a:pt x="262" y="62"/>
                  </a:lnTo>
                  <a:lnTo>
                    <a:pt x="245" y="41"/>
                  </a:lnTo>
                  <a:lnTo>
                    <a:pt x="223" y="24"/>
                  </a:lnTo>
                  <a:lnTo>
                    <a:pt x="198" y="11"/>
                  </a:lnTo>
                  <a:lnTo>
                    <a:pt x="172" y="2"/>
                  </a:lnTo>
                  <a:lnTo>
                    <a:pt x="143" y="0"/>
                  </a:lnTo>
                  <a:lnTo>
                    <a:pt x="114" y="2"/>
                  </a:lnTo>
                  <a:lnTo>
                    <a:pt x="88" y="11"/>
                  </a:lnTo>
                  <a:lnTo>
                    <a:pt x="62" y="24"/>
                  </a:lnTo>
                  <a:lnTo>
                    <a:pt x="42" y="41"/>
                  </a:lnTo>
                  <a:lnTo>
                    <a:pt x="24" y="62"/>
                  </a:lnTo>
                  <a:lnTo>
                    <a:pt x="12" y="87"/>
                  </a:lnTo>
                  <a:lnTo>
                    <a:pt x="3" y="114"/>
                  </a:lnTo>
                  <a:lnTo>
                    <a:pt x="0" y="143"/>
                  </a:lnTo>
                  <a:lnTo>
                    <a:pt x="1" y="165"/>
                  </a:lnTo>
                  <a:lnTo>
                    <a:pt x="7" y="185"/>
                  </a:lnTo>
                  <a:lnTo>
                    <a:pt x="14" y="205"/>
                  </a:lnTo>
                  <a:lnTo>
                    <a:pt x="26" y="223"/>
                  </a:lnTo>
                  <a:lnTo>
                    <a:pt x="38" y="239"/>
                  </a:lnTo>
                  <a:lnTo>
                    <a:pt x="53" y="254"/>
                  </a:lnTo>
                  <a:lnTo>
                    <a:pt x="71" y="266"/>
                  </a:lnTo>
                  <a:lnTo>
                    <a:pt x="89" y="275"/>
                  </a:lnTo>
                  <a:lnTo>
                    <a:pt x="98" y="264"/>
                  </a:lnTo>
                  <a:lnTo>
                    <a:pt x="81" y="256"/>
                  </a:lnTo>
                  <a:lnTo>
                    <a:pt x="64" y="245"/>
                  </a:lnTo>
                  <a:lnTo>
                    <a:pt x="50" y="231"/>
                  </a:lnTo>
                  <a:lnTo>
                    <a:pt x="37" y="216"/>
                  </a:lnTo>
                  <a:lnTo>
                    <a:pt x="28" y="200"/>
                  </a:lnTo>
                  <a:lnTo>
                    <a:pt x="20" y="182"/>
                  </a:lnTo>
                  <a:lnTo>
                    <a:pt x="15" y="163"/>
                  </a:lnTo>
                  <a:lnTo>
                    <a:pt x="14" y="143"/>
                  </a:lnTo>
                  <a:lnTo>
                    <a:pt x="16" y="116"/>
                  </a:lnTo>
                  <a:lnTo>
                    <a:pt x="24" y="92"/>
                  </a:lnTo>
                  <a:lnTo>
                    <a:pt x="36" y="70"/>
                  </a:lnTo>
                  <a:lnTo>
                    <a:pt x="52" y="52"/>
                  </a:lnTo>
                  <a:lnTo>
                    <a:pt x="71" y="36"/>
                  </a:lnTo>
                  <a:lnTo>
                    <a:pt x="92" y="24"/>
                  </a:lnTo>
                  <a:lnTo>
                    <a:pt x="117" y="16"/>
                  </a:lnTo>
                  <a:lnTo>
                    <a:pt x="143" y="14"/>
                  </a:lnTo>
                  <a:lnTo>
                    <a:pt x="170" y="16"/>
                  </a:lnTo>
                  <a:lnTo>
                    <a:pt x="194" y="24"/>
                  </a:lnTo>
                  <a:lnTo>
                    <a:pt x="216" y="36"/>
                  </a:lnTo>
                  <a:lnTo>
                    <a:pt x="234" y="52"/>
                  </a:lnTo>
                  <a:lnTo>
                    <a:pt x="250" y="70"/>
                  </a:lnTo>
                  <a:lnTo>
                    <a:pt x="262" y="92"/>
                  </a:lnTo>
                  <a:lnTo>
                    <a:pt x="270" y="116"/>
                  </a:lnTo>
                  <a:lnTo>
                    <a:pt x="272" y="143"/>
                  </a:lnTo>
                  <a:lnTo>
                    <a:pt x="270" y="169"/>
                  </a:lnTo>
                  <a:lnTo>
                    <a:pt x="262" y="193"/>
                  </a:lnTo>
                  <a:lnTo>
                    <a:pt x="250" y="215"/>
                  </a:lnTo>
                  <a:lnTo>
                    <a:pt x="234" y="234"/>
                  </a:lnTo>
                  <a:lnTo>
                    <a:pt x="216" y="250"/>
                  </a:lnTo>
                  <a:lnTo>
                    <a:pt x="194" y="261"/>
                  </a:lnTo>
                  <a:lnTo>
                    <a:pt x="170" y="269"/>
                  </a:lnTo>
                  <a:lnTo>
                    <a:pt x="143" y="272"/>
                  </a:lnTo>
                  <a:lnTo>
                    <a:pt x="137" y="272"/>
                  </a:lnTo>
                  <a:lnTo>
                    <a:pt x="132" y="272"/>
                  </a:lnTo>
                  <a:lnTo>
                    <a:pt x="126" y="270"/>
                  </a:lnTo>
                  <a:lnTo>
                    <a:pt x="121" y="269"/>
                  </a:lnTo>
                  <a:lnTo>
                    <a:pt x="115" y="268"/>
                  </a:lnTo>
                  <a:lnTo>
                    <a:pt x="110" y="267"/>
                  </a:lnTo>
                  <a:lnTo>
                    <a:pt x="105" y="266"/>
                  </a:lnTo>
                  <a:lnTo>
                    <a:pt x="99" y="264"/>
                  </a:lnTo>
                  <a:lnTo>
                    <a:pt x="92" y="276"/>
                  </a:lnTo>
                  <a:lnTo>
                    <a:pt x="98" y="279"/>
                  </a:lnTo>
                  <a:lnTo>
                    <a:pt x="104" y="280"/>
                  </a:lnTo>
                  <a:lnTo>
                    <a:pt x="110" y="282"/>
                  </a:lnTo>
                  <a:lnTo>
                    <a:pt x="117" y="283"/>
                  </a:lnTo>
                  <a:lnTo>
                    <a:pt x="122" y="284"/>
                  </a:lnTo>
                  <a:lnTo>
                    <a:pt x="129" y="284"/>
                  </a:lnTo>
                  <a:lnTo>
                    <a:pt x="136" y="285"/>
                  </a:lnTo>
                  <a:lnTo>
                    <a:pt x="143" y="285"/>
                  </a:lnTo>
                  <a:lnTo>
                    <a:pt x="172" y="282"/>
                  </a:lnTo>
                  <a:lnTo>
                    <a:pt x="198" y="274"/>
                  </a:lnTo>
                  <a:lnTo>
                    <a:pt x="223" y="261"/>
                  </a:lnTo>
                  <a:lnTo>
                    <a:pt x="245" y="243"/>
                  </a:lnTo>
                  <a:lnTo>
                    <a:pt x="262" y="222"/>
                  </a:lnTo>
                  <a:lnTo>
                    <a:pt x="275" y="198"/>
                  </a:lnTo>
                  <a:lnTo>
                    <a:pt x="283" y="171"/>
                  </a:lnTo>
                  <a:lnTo>
                    <a:pt x="28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p:nvSpPr>
          <p:spPr bwMode="auto">
            <a:xfrm>
              <a:off x="864" y="2666"/>
              <a:ext cx="15" cy="15"/>
            </a:xfrm>
            <a:custGeom>
              <a:avLst/>
              <a:gdLst>
                <a:gd name="T0" fmla="*/ 15 w 30"/>
                <a:gd name="T1" fmla="*/ 0 h 31"/>
                <a:gd name="T2" fmla="*/ 0 w 30"/>
                <a:gd name="T3" fmla="*/ 22 h 31"/>
                <a:gd name="T4" fmla="*/ 4 w 30"/>
                <a:gd name="T5" fmla="*/ 25 h 31"/>
                <a:gd name="T6" fmla="*/ 9 w 30"/>
                <a:gd name="T7" fmla="*/ 27 h 31"/>
                <a:gd name="T8" fmla="*/ 12 w 30"/>
                <a:gd name="T9" fmla="*/ 29 h 31"/>
                <a:gd name="T10" fmla="*/ 15 w 30"/>
                <a:gd name="T11" fmla="*/ 31 h 31"/>
                <a:gd name="T12" fmla="*/ 30 w 30"/>
                <a:gd name="T13" fmla="*/ 8 h 31"/>
                <a:gd name="T14" fmla="*/ 27 w 30"/>
                <a:gd name="T15" fmla="*/ 6 h 31"/>
                <a:gd name="T16" fmla="*/ 23 w 30"/>
                <a:gd name="T17" fmla="*/ 5 h 31"/>
                <a:gd name="T18" fmla="*/ 19 w 30"/>
                <a:gd name="T19" fmla="*/ 3 h 31"/>
                <a:gd name="T20" fmla="*/ 15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15" y="0"/>
                  </a:moveTo>
                  <a:lnTo>
                    <a:pt x="0" y="22"/>
                  </a:lnTo>
                  <a:lnTo>
                    <a:pt x="4" y="25"/>
                  </a:lnTo>
                  <a:lnTo>
                    <a:pt x="9" y="27"/>
                  </a:lnTo>
                  <a:lnTo>
                    <a:pt x="12" y="29"/>
                  </a:lnTo>
                  <a:lnTo>
                    <a:pt x="15" y="31"/>
                  </a:lnTo>
                  <a:lnTo>
                    <a:pt x="30" y="8"/>
                  </a:lnTo>
                  <a:lnTo>
                    <a:pt x="27" y="6"/>
                  </a:lnTo>
                  <a:lnTo>
                    <a:pt x="23" y="5"/>
                  </a:lnTo>
                  <a:lnTo>
                    <a:pt x="19"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p:nvSpPr>
          <p:spPr bwMode="auto">
            <a:xfrm>
              <a:off x="872" y="2660"/>
              <a:ext cx="11" cy="10"/>
            </a:xfrm>
            <a:custGeom>
              <a:avLst/>
              <a:gdLst>
                <a:gd name="T0" fmla="*/ 23 w 23"/>
                <a:gd name="T1" fmla="*/ 8 h 19"/>
                <a:gd name="T2" fmla="*/ 20 w 23"/>
                <a:gd name="T3" fmla="*/ 6 h 19"/>
                <a:gd name="T4" fmla="*/ 17 w 23"/>
                <a:gd name="T5" fmla="*/ 3 h 19"/>
                <a:gd name="T6" fmla="*/ 13 w 23"/>
                <a:gd name="T7" fmla="*/ 2 h 19"/>
                <a:gd name="T8" fmla="*/ 10 w 23"/>
                <a:gd name="T9" fmla="*/ 0 h 19"/>
                <a:gd name="T10" fmla="*/ 0 w 23"/>
                <a:gd name="T11" fmla="*/ 11 h 19"/>
                <a:gd name="T12" fmla="*/ 4 w 23"/>
                <a:gd name="T13" fmla="*/ 14 h 19"/>
                <a:gd name="T14" fmla="*/ 8 w 23"/>
                <a:gd name="T15" fmla="*/ 16 h 19"/>
                <a:gd name="T16" fmla="*/ 12 w 23"/>
                <a:gd name="T17" fmla="*/ 17 h 19"/>
                <a:gd name="T18" fmla="*/ 15 w 23"/>
                <a:gd name="T19" fmla="*/ 19 h 19"/>
                <a:gd name="T20" fmla="*/ 23 w 23"/>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3" y="8"/>
                  </a:moveTo>
                  <a:lnTo>
                    <a:pt x="20" y="6"/>
                  </a:lnTo>
                  <a:lnTo>
                    <a:pt x="17" y="3"/>
                  </a:lnTo>
                  <a:lnTo>
                    <a:pt x="13" y="2"/>
                  </a:lnTo>
                  <a:lnTo>
                    <a:pt x="10" y="0"/>
                  </a:lnTo>
                  <a:lnTo>
                    <a:pt x="0" y="11"/>
                  </a:lnTo>
                  <a:lnTo>
                    <a:pt x="4" y="14"/>
                  </a:lnTo>
                  <a:lnTo>
                    <a:pt x="8" y="16"/>
                  </a:lnTo>
                  <a:lnTo>
                    <a:pt x="12" y="17"/>
                  </a:lnTo>
                  <a:lnTo>
                    <a:pt x="15" y="19"/>
                  </a:lnTo>
                  <a:lnTo>
                    <a:pt x="23"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p:nvSpPr>
          <p:spPr bwMode="auto">
            <a:xfrm>
              <a:off x="876" y="2512"/>
              <a:ext cx="107" cy="152"/>
            </a:xfrm>
            <a:custGeom>
              <a:avLst/>
              <a:gdLst>
                <a:gd name="T0" fmla="*/ 209 w 213"/>
                <a:gd name="T1" fmla="*/ 0 h 304"/>
                <a:gd name="T2" fmla="*/ 0 w 213"/>
                <a:gd name="T3" fmla="*/ 296 h 304"/>
                <a:gd name="T4" fmla="*/ 3 w 213"/>
                <a:gd name="T5" fmla="*/ 298 h 304"/>
                <a:gd name="T6" fmla="*/ 7 w 213"/>
                <a:gd name="T7" fmla="*/ 299 h 304"/>
                <a:gd name="T8" fmla="*/ 10 w 213"/>
                <a:gd name="T9" fmla="*/ 302 h 304"/>
                <a:gd name="T10" fmla="*/ 13 w 213"/>
                <a:gd name="T11" fmla="*/ 304 h 304"/>
                <a:gd name="T12" fmla="*/ 213 w 213"/>
                <a:gd name="T13" fmla="*/ 0 h 304"/>
                <a:gd name="T14" fmla="*/ 212 w 213"/>
                <a:gd name="T15" fmla="*/ 0 h 304"/>
                <a:gd name="T16" fmla="*/ 212 w 213"/>
                <a:gd name="T17" fmla="*/ 0 h 304"/>
                <a:gd name="T18" fmla="*/ 211 w 213"/>
                <a:gd name="T19" fmla="*/ 0 h 304"/>
                <a:gd name="T20" fmla="*/ 209 w 213"/>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04">
                  <a:moveTo>
                    <a:pt x="209" y="0"/>
                  </a:moveTo>
                  <a:lnTo>
                    <a:pt x="0" y="296"/>
                  </a:lnTo>
                  <a:lnTo>
                    <a:pt x="3" y="298"/>
                  </a:lnTo>
                  <a:lnTo>
                    <a:pt x="7" y="299"/>
                  </a:lnTo>
                  <a:lnTo>
                    <a:pt x="10" y="302"/>
                  </a:lnTo>
                  <a:lnTo>
                    <a:pt x="13" y="304"/>
                  </a:lnTo>
                  <a:lnTo>
                    <a:pt x="213" y="0"/>
                  </a:lnTo>
                  <a:lnTo>
                    <a:pt x="212" y="0"/>
                  </a:lnTo>
                  <a:lnTo>
                    <a:pt x="212" y="0"/>
                  </a:lnTo>
                  <a:lnTo>
                    <a:pt x="211" y="0"/>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p:nvSpPr>
          <p:spPr bwMode="auto">
            <a:xfrm>
              <a:off x="981" y="2509"/>
              <a:ext cx="4" cy="3"/>
            </a:xfrm>
            <a:custGeom>
              <a:avLst/>
              <a:gdLst>
                <a:gd name="T0" fmla="*/ 8 w 8"/>
                <a:gd name="T1" fmla="*/ 1 h 7"/>
                <a:gd name="T2" fmla="*/ 7 w 8"/>
                <a:gd name="T3" fmla="*/ 1 h 7"/>
                <a:gd name="T4" fmla="*/ 7 w 8"/>
                <a:gd name="T5" fmla="*/ 0 h 7"/>
                <a:gd name="T6" fmla="*/ 6 w 8"/>
                <a:gd name="T7" fmla="*/ 0 h 7"/>
                <a:gd name="T8" fmla="*/ 5 w 8"/>
                <a:gd name="T9" fmla="*/ 0 h 7"/>
                <a:gd name="T10" fmla="*/ 0 w 8"/>
                <a:gd name="T11" fmla="*/ 7 h 7"/>
                <a:gd name="T12" fmla="*/ 2 w 8"/>
                <a:gd name="T13" fmla="*/ 7 h 7"/>
                <a:gd name="T14" fmla="*/ 3 w 8"/>
                <a:gd name="T15" fmla="*/ 7 h 7"/>
                <a:gd name="T16" fmla="*/ 3 w 8"/>
                <a:gd name="T17" fmla="*/ 7 h 7"/>
                <a:gd name="T18" fmla="*/ 4 w 8"/>
                <a:gd name="T19" fmla="*/ 7 h 7"/>
                <a:gd name="T20" fmla="*/ 8 w 8"/>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8" y="1"/>
                  </a:moveTo>
                  <a:lnTo>
                    <a:pt x="7" y="1"/>
                  </a:lnTo>
                  <a:lnTo>
                    <a:pt x="7" y="0"/>
                  </a:lnTo>
                  <a:lnTo>
                    <a:pt x="6" y="0"/>
                  </a:lnTo>
                  <a:lnTo>
                    <a:pt x="5" y="0"/>
                  </a:lnTo>
                  <a:lnTo>
                    <a:pt x="0" y="7"/>
                  </a:lnTo>
                  <a:lnTo>
                    <a:pt x="2" y="7"/>
                  </a:lnTo>
                  <a:lnTo>
                    <a:pt x="3" y="7"/>
                  </a:lnTo>
                  <a:lnTo>
                    <a:pt x="3" y="7"/>
                  </a:lnTo>
                  <a:lnTo>
                    <a:pt x="4" y="7"/>
                  </a:lnTo>
                  <a:lnTo>
                    <a:pt x="8" y="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
            <p:cNvSpPr>
              <a:spLocks/>
            </p:cNvSpPr>
            <p:nvPr/>
          </p:nvSpPr>
          <p:spPr bwMode="auto">
            <a:xfrm>
              <a:off x="983" y="2503"/>
              <a:ext cx="6" cy="6"/>
            </a:xfrm>
            <a:custGeom>
              <a:avLst/>
              <a:gdLst>
                <a:gd name="T0" fmla="*/ 9 w 10"/>
                <a:gd name="T1" fmla="*/ 0 h 12"/>
                <a:gd name="T2" fmla="*/ 0 w 10"/>
                <a:gd name="T3" fmla="*/ 11 h 12"/>
                <a:gd name="T4" fmla="*/ 1 w 10"/>
                <a:gd name="T5" fmla="*/ 11 h 12"/>
                <a:gd name="T6" fmla="*/ 2 w 10"/>
                <a:gd name="T7" fmla="*/ 11 h 12"/>
                <a:gd name="T8" fmla="*/ 2 w 10"/>
                <a:gd name="T9" fmla="*/ 12 h 12"/>
                <a:gd name="T10" fmla="*/ 3 w 10"/>
                <a:gd name="T11" fmla="*/ 12 h 12"/>
                <a:gd name="T12" fmla="*/ 10 w 10"/>
                <a:gd name="T13" fmla="*/ 0 h 12"/>
                <a:gd name="T14" fmla="*/ 10 w 10"/>
                <a:gd name="T15" fmla="*/ 0 h 12"/>
                <a:gd name="T16" fmla="*/ 10 w 10"/>
                <a:gd name="T17" fmla="*/ 0 h 12"/>
                <a:gd name="T18" fmla="*/ 9 w 10"/>
                <a:gd name="T19" fmla="*/ 0 h 12"/>
                <a:gd name="T20" fmla="*/ 9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9" y="0"/>
                  </a:moveTo>
                  <a:lnTo>
                    <a:pt x="0" y="11"/>
                  </a:lnTo>
                  <a:lnTo>
                    <a:pt x="1" y="11"/>
                  </a:lnTo>
                  <a:lnTo>
                    <a:pt x="2" y="11"/>
                  </a:lnTo>
                  <a:lnTo>
                    <a:pt x="2" y="12"/>
                  </a:lnTo>
                  <a:lnTo>
                    <a:pt x="3" y="12"/>
                  </a:lnTo>
                  <a:lnTo>
                    <a:pt x="10" y="0"/>
                  </a:lnTo>
                  <a:lnTo>
                    <a:pt x="10" y="0"/>
                  </a:lnTo>
                  <a:lnTo>
                    <a:pt x="10"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7"/>
            <p:cNvSpPr>
              <a:spLocks/>
            </p:cNvSpPr>
            <p:nvPr/>
          </p:nvSpPr>
          <p:spPr bwMode="auto">
            <a:xfrm>
              <a:off x="843" y="2217"/>
              <a:ext cx="126" cy="160"/>
            </a:xfrm>
            <a:custGeom>
              <a:avLst/>
              <a:gdLst>
                <a:gd name="T0" fmla="*/ 137 w 251"/>
                <a:gd name="T1" fmla="*/ 0 h 319"/>
                <a:gd name="T2" fmla="*/ 136 w 251"/>
                <a:gd name="T3" fmla="*/ 0 h 319"/>
                <a:gd name="T4" fmla="*/ 131 w 251"/>
                <a:gd name="T5" fmla="*/ 2 h 319"/>
                <a:gd name="T6" fmla="*/ 126 w 251"/>
                <a:gd name="T7" fmla="*/ 3 h 319"/>
                <a:gd name="T8" fmla="*/ 117 w 251"/>
                <a:gd name="T9" fmla="*/ 5 h 319"/>
                <a:gd name="T10" fmla="*/ 107 w 251"/>
                <a:gd name="T11" fmla="*/ 10 h 319"/>
                <a:gd name="T12" fmla="*/ 96 w 251"/>
                <a:gd name="T13" fmla="*/ 14 h 319"/>
                <a:gd name="T14" fmla="*/ 83 w 251"/>
                <a:gd name="T15" fmla="*/ 20 h 319"/>
                <a:gd name="T16" fmla="*/ 69 w 251"/>
                <a:gd name="T17" fmla="*/ 28 h 319"/>
                <a:gd name="T18" fmla="*/ 55 w 251"/>
                <a:gd name="T19" fmla="*/ 37 h 319"/>
                <a:gd name="T20" fmla="*/ 43 w 251"/>
                <a:gd name="T21" fmla="*/ 48 h 319"/>
                <a:gd name="T22" fmla="*/ 31 w 251"/>
                <a:gd name="T23" fmla="*/ 58 h 319"/>
                <a:gd name="T24" fmla="*/ 21 w 251"/>
                <a:gd name="T25" fmla="*/ 67 h 319"/>
                <a:gd name="T26" fmla="*/ 11 w 251"/>
                <a:gd name="T27" fmla="*/ 76 h 319"/>
                <a:gd name="T28" fmla="*/ 6 w 251"/>
                <a:gd name="T29" fmla="*/ 83 h 319"/>
                <a:gd name="T30" fmla="*/ 1 w 251"/>
                <a:gd name="T31" fmla="*/ 88 h 319"/>
                <a:gd name="T32" fmla="*/ 0 w 251"/>
                <a:gd name="T33" fmla="*/ 89 h 319"/>
                <a:gd name="T34" fmla="*/ 198 w 251"/>
                <a:gd name="T35" fmla="*/ 319 h 319"/>
                <a:gd name="T36" fmla="*/ 200 w 251"/>
                <a:gd name="T37" fmla="*/ 317 h 319"/>
                <a:gd name="T38" fmla="*/ 206 w 251"/>
                <a:gd name="T39" fmla="*/ 311 h 319"/>
                <a:gd name="T40" fmla="*/ 213 w 251"/>
                <a:gd name="T41" fmla="*/ 303 h 319"/>
                <a:gd name="T42" fmla="*/ 221 w 251"/>
                <a:gd name="T43" fmla="*/ 298 h 319"/>
                <a:gd name="T44" fmla="*/ 230 w 251"/>
                <a:gd name="T45" fmla="*/ 292 h 319"/>
                <a:gd name="T46" fmla="*/ 240 w 251"/>
                <a:gd name="T47" fmla="*/ 288 h 319"/>
                <a:gd name="T48" fmla="*/ 248 w 251"/>
                <a:gd name="T49" fmla="*/ 286 h 319"/>
                <a:gd name="T50" fmla="*/ 251 w 251"/>
                <a:gd name="T51" fmla="*/ 285 h 319"/>
                <a:gd name="T52" fmla="*/ 137 w 251"/>
                <a:gd name="T5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319">
                  <a:moveTo>
                    <a:pt x="137" y="0"/>
                  </a:moveTo>
                  <a:lnTo>
                    <a:pt x="136" y="0"/>
                  </a:lnTo>
                  <a:lnTo>
                    <a:pt x="131" y="2"/>
                  </a:lnTo>
                  <a:lnTo>
                    <a:pt x="126" y="3"/>
                  </a:lnTo>
                  <a:lnTo>
                    <a:pt x="117" y="5"/>
                  </a:lnTo>
                  <a:lnTo>
                    <a:pt x="107" y="10"/>
                  </a:lnTo>
                  <a:lnTo>
                    <a:pt x="96" y="14"/>
                  </a:lnTo>
                  <a:lnTo>
                    <a:pt x="83" y="20"/>
                  </a:lnTo>
                  <a:lnTo>
                    <a:pt x="69" y="28"/>
                  </a:lnTo>
                  <a:lnTo>
                    <a:pt x="55" y="37"/>
                  </a:lnTo>
                  <a:lnTo>
                    <a:pt x="43" y="48"/>
                  </a:lnTo>
                  <a:lnTo>
                    <a:pt x="31" y="58"/>
                  </a:lnTo>
                  <a:lnTo>
                    <a:pt x="21" y="67"/>
                  </a:lnTo>
                  <a:lnTo>
                    <a:pt x="11" y="76"/>
                  </a:lnTo>
                  <a:lnTo>
                    <a:pt x="6" y="83"/>
                  </a:lnTo>
                  <a:lnTo>
                    <a:pt x="1" y="88"/>
                  </a:lnTo>
                  <a:lnTo>
                    <a:pt x="0" y="89"/>
                  </a:lnTo>
                  <a:lnTo>
                    <a:pt x="198" y="319"/>
                  </a:lnTo>
                  <a:lnTo>
                    <a:pt x="200" y="317"/>
                  </a:lnTo>
                  <a:lnTo>
                    <a:pt x="206" y="311"/>
                  </a:lnTo>
                  <a:lnTo>
                    <a:pt x="213" y="303"/>
                  </a:lnTo>
                  <a:lnTo>
                    <a:pt x="221" y="298"/>
                  </a:lnTo>
                  <a:lnTo>
                    <a:pt x="230" y="292"/>
                  </a:lnTo>
                  <a:lnTo>
                    <a:pt x="240" y="288"/>
                  </a:lnTo>
                  <a:lnTo>
                    <a:pt x="248" y="286"/>
                  </a:lnTo>
                  <a:lnTo>
                    <a:pt x="251" y="285"/>
                  </a:lnTo>
                  <a:lnTo>
                    <a:pt x="137"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8"/>
            <p:cNvSpPr>
              <a:spLocks/>
            </p:cNvSpPr>
            <p:nvPr/>
          </p:nvSpPr>
          <p:spPr bwMode="auto">
            <a:xfrm>
              <a:off x="1042" y="2511"/>
              <a:ext cx="128" cy="159"/>
            </a:xfrm>
            <a:custGeom>
              <a:avLst/>
              <a:gdLst>
                <a:gd name="T0" fmla="*/ 121 w 256"/>
                <a:gd name="T1" fmla="*/ 318 h 318"/>
                <a:gd name="T2" fmla="*/ 123 w 256"/>
                <a:gd name="T3" fmla="*/ 318 h 318"/>
                <a:gd name="T4" fmla="*/ 127 w 256"/>
                <a:gd name="T5" fmla="*/ 316 h 318"/>
                <a:gd name="T6" fmla="*/ 133 w 256"/>
                <a:gd name="T7" fmla="*/ 314 h 318"/>
                <a:gd name="T8" fmla="*/ 142 w 256"/>
                <a:gd name="T9" fmla="*/ 312 h 318"/>
                <a:gd name="T10" fmla="*/ 151 w 256"/>
                <a:gd name="T11" fmla="*/ 307 h 318"/>
                <a:gd name="T12" fmla="*/ 163 w 256"/>
                <a:gd name="T13" fmla="*/ 303 h 318"/>
                <a:gd name="T14" fmla="*/ 176 w 256"/>
                <a:gd name="T15" fmla="*/ 296 h 318"/>
                <a:gd name="T16" fmla="*/ 189 w 256"/>
                <a:gd name="T17" fmla="*/ 288 h 318"/>
                <a:gd name="T18" fmla="*/ 203 w 256"/>
                <a:gd name="T19" fmla="*/ 278 h 318"/>
                <a:gd name="T20" fmla="*/ 216 w 256"/>
                <a:gd name="T21" fmla="*/ 268 h 318"/>
                <a:gd name="T22" fmla="*/ 227 w 256"/>
                <a:gd name="T23" fmla="*/ 258 h 318"/>
                <a:gd name="T24" fmla="*/ 237 w 256"/>
                <a:gd name="T25" fmla="*/ 247 h 318"/>
                <a:gd name="T26" fmla="*/ 245 w 256"/>
                <a:gd name="T27" fmla="*/ 239 h 318"/>
                <a:gd name="T28" fmla="*/ 252 w 256"/>
                <a:gd name="T29" fmla="*/ 231 h 318"/>
                <a:gd name="T30" fmla="*/ 255 w 256"/>
                <a:gd name="T31" fmla="*/ 227 h 318"/>
                <a:gd name="T32" fmla="*/ 256 w 256"/>
                <a:gd name="T33" fmla="*/ 226 h 318"/>
                <a:gd name="T34" fmla="*/ 52 w 256"/>
                <a:gd name="T35" fmla="*/ 0 h 318"/>
                <a:gd name="T36" fmla="*/ 50 w 256"/>
                <a:gd name="T37" fmla="*/ 2 h 318"/>
                <a:gd name="T38" fmla="*/ 45 w 256"/>
                <a:gd name="T39" fmla="*/ 8 h 318"/>
                <a:gd name="T40" fmla="*/ 38 w 256"/>
                <a:gd name="T41" fmla="*/ 16 h 318"/>
                <a:gd name="T42" fmla="*/ 30 w 256"/>
                <a:gd name="T43" fmla="*/ 23 h 318"/>
                <a:gd name="T44" fmla="*/ 22 w 256"/>
                <a:gd name="T45" fmla="*/ 29 h 318"/>
                <a:gd name="T46" fmla="*/ 12 w 256"/>
                <a:gd name="T47" fmla="*/ 33 h 318"/>
                <a:gd name="T48" fmla="*/ 4 w 256"/>
                <a:gd name="T49" fmla="*/ 36 h 318"/>
                <a:gd name="T50" fmla="*/ 0 w 256"/>
                <a:gd name="T51" fmla="*/ 37 h 318"/>
                <a:gd name="T52" fmla="*/ 121 w 256"/>
                <a:gd name="T5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318">
                  <a:moveTo>
                    <a:pt x="121" y="318"/>
                  </a:moveTo>
                  <a:lnTo>
                    <a:pt x="123" y="318"/>
                  </a:lnTo>
                  <a:lnTo>
                    <a:pt x="127" y="316"/>
                  </a:lnTo>
                  <a:lnTo>
                    <a:pt x="133" y="314"/>
                  </a:lnTo>
                  <a:lnTo>
                    <a:pt x="142" y="312"/>
                  </a:lnTo>
                  <a:lnTo>
                    <a:pt x="151" y="307"/>
                  </a:lnTo>
                  <a:lnTo>
                    <a:pt x="163" y="303"/>
                  </a:lnTo>
                  <a:lnTo>
                    <a:pt x="176" y="296"/>
                  </a:lnTo>
                  <a:lnTo>
                    <a:pt x="189" y="288"/>
                  </a:lnTo>
                  <a:lnTo>
                    <a:pt x="203" y="278"/>
                  </a:lnTo>
                  <a:lnTo>
                    <a:pt x="216" y="268"/>
                  </a:lnTo>
                  <a:lnTo>
                    <a:pt x="227" y="258"/>
                  </a:lnTo>
                  <a:lnTo>
                    <a:pt x="237" y="247"/>
                  </a:lnTo>
                  <a:lnTo>
                    <a:pt x="245" y="239"/>
                  </a:lnTo>
                  <a:lnTo>
                    <a:pt x="252" y="231"/>
                  </a:lnTo>
                  <a:lnTo>
                    <a:pt x="255" y="227"/>
                  </a:lnTo>
                  <a:lnTo>
                    <a:pt x="256" y="226"/>
                  </a:lnTo>
                  <a:lnTo>
                    <a:pt x="52" y="0"/>
                  </a:lnTo>
                  <a:lnTo>
                    <a:pt x="50" y="2"/>
                  </a:lnTo>
                  <a:lnTo>
                    <a:pt x="45" y="8"/>
                  </a:lnTo>
                  <a:lnTo>
                    <a:pt x="38" y="16"/>
                  </a:lnTo>
                  <a:lnTo>
                    <a:pt x="30" y="23"/>
                  </a:lnTo>
                  <a:lnTo>
                    <a:pt x="22" y="29"/>
                  </a:lnTo>
                  <a:lnTo>
                    <a:pt x="12" y="33"/>
                  </a:lnTo>
                  <a:lnTo>
                    <a:pt x="4" y="36"/>
                  </a:lnTo>
                  <a:lnTo>
                    <a:pt x="0" y="37"/>
                  </a:lnTo>
                  <a:lnTo>
                    <a:pt x="121" y="31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9"/>
            <p:cNvSpPr>
              <a:spLocks/>
            </p:cNvSpPr>
            <p:nvPr/>
          </p:nvSpPr>
          <p:spPr bwMode="auto">
            <a:xfrm>
              <a:off x="943" y="2199"/>
              <a:ext cx="40" cy="152"/>
            </a:xfrm>
            <a:custGeom>
              <a:avLst/>
              <a:gdLst>
                <a:gd name="T0" fmla="*/ 0 w 81"/>
                <a:gd name="T1" fmla="*/ 8 h 304"/>
                <a:gd name="T2" fmla="*/ 81 w 81"/>
                <a:gd name="T3" fmla="*/ 304 h 304"/>
                <a:gd name="T4" fmla="*/ 23 w 81"/>
                <a:gd name="T5" fmla="*/ 0 h 304"/>
                <a:gd name="T6" fmla="*/ 0 w 81"/>
                <a:gd name="T7" fmla="*/ 8 h 304"/>
              </a:gdLst>
              <a:ahLst/>
              <a:cxnLst>
                <a:cxn ang="0">
                  <a:pos x="T0" y="T1"/>
                </a:cxn>
                <a:cxn ang="0">
                  <a:pos x="T2" y="T3"/>
                </a:cxn>
                <a:cxn ang="0">
                  <a:pos x="T4" y="T5"/>
                </a:cxn>
                <a:cxn ang="0">
                  <a:pos x="T6" y="T7"/>
                </a:cxn>
              </a:cxnLst>
              <a:rect l="0" t="0" r="r" b="b"/>
              <a:pathLst>
                <a:path w="81" h="304">
                  <a:moveTo>
                    <a:pt x="0" y="8"/>
                  </a:moveTo>
                  <a:lnTo>
                    <a:pt x="81" y="304"/>
                  </a:lnTo>
                  <a:lnTo>
                    <a:pt x="23" y="0"/>
                  </a:lnTo>
                  <a:lnTo>
                    <a:pt x="0"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p:cNvSpPr>
              <a:spLocks/>
            </p:cNvSpPr>
            <p:nvPr/>
          </p:nvSpPr>
          <p:spPr bwMode="auto">
            <a:xfrm>
              <a:off x="1030" y="2534"/>
              <a:ext cx="45" cy="151"/>
            </a:xfrm>
            <a:custGeom>
              <a:avLst/>
              <a:gdLst>
                <a:gd name="T0" fmla="*/ 90 w 90"/>
                <a:gd name="T1" fmla="*/ 292 h 302"/>
                <a:gd name="T2" fmla="*/ 0 w 90"/>
                <a:gd name="T3" fmla="*/ 0 h 302"/>
                <a:gd name="T4" fmla="*/ 67 w 90"/>
                <a:gd name="T5" fmla="*/ 302 h 302"/>
                <a:gd name="T6" fmla="*/ 90 w 90"/>
                <a:gd name="T7" fmla="*/ 292 h 302"/>
              </a:gdLst>
              <a:ahLst/>
              <a:cxnLst>
                <a:cxn ang="0">
                  <a:pos x="T0" y="T1"/>
                </a:cxn>
                <a:cxn ang="0">
                  <a:pos x="T2" y="T3"/>
                </a:cxn>
                <a:cxn ang="0">
                  <a:pos x="T4" y="T5"/>
                </a:cxn>
                <a:cxn ang="0">
                  <a:pos x="T6" y="T7"/>
                </a:cxn>
              </a:cxnLst>
              <a:rect l="0" t="0" r="r" b="b"/>
              <a:pathLst>
                <a:path w="90" h="302">
                  <a:moveTo>
                    <a:pt x="90" y="292"/>
                  </a:moveTo>
                  <a:lnTo>
                    <a:pt x="0" y="0"/>
                  </a:lnTo>
                  <a:lnTo>
                    <a:pt x="67" y="302"/>
                  </a:lnTo>
                  <a:lnTo>
                    <a:pt x="90" y="292"/>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p:cNvSpPr>
              <a:spLocks/>
            </p:cNvSpPr>
            <p:nvPr/>
          </p:nvSpPr>
          <p:spPr bwMode="auto">
            <a:xfrm>
              <a:off x="1069" y="2243"/>
              <a:ext cx="113" cy="129"/>
            </a:xfrm>
            <a:custGeom>
              <a:avLst/>
              <a:gdLst>
                <a:gd name="T0" fmla="*/ 178 w 227"/>
                <a:gd name="T1" fmla="*/ 0 h 258"/>
                <a:gd name="T2" fmla="*/ 0 w 227"/>
                <a:gd name="T3" fmla="*/ 249 h 258"/>
                <a:gd name="T4" fmla="*/ 6 w 227"/>
                <a:gd name="T5" fmla="*/ 258 h 258"/>
                <a:gd name="T6" fmla="*/ 227 w 227"/>
                <a:gd name="T7" fmla="*/ 46 h 258"/>
                <a:gd name="T8" fmla="*/ 178 w 227"/>
                <a:gd name="T9" fmla="*/ 0 h 258"/>
              </a:gdLst>
              <a:ahLst/>
              <a:cxnLst>
                <a:cxn ang="0">
                  <a:pos x="T0" y="T1"/>
                </a:cxn>
                <a:cxn ang="0">
                  <a:pos x="T2" y="T3"/>
                </a:cxn>
                <a:cxn ang="0">
                  <a:pos x="T4" y="T5"/>
                </a:cxn>
                <a:cxn ang="0">
                  <a:pos x="T6" y="T7"/>
                </a:cxn>
                <a:cxn ang="0">
                  <a:pos x="T8" y="T9"/>
                </a:cxn>
              </a:cxnLst>
              <a:rect l="0" t="0" r="r" b="b"/>
              <a:pathLst>
                <a:path w="227" h="258">
                  <a:moveTo>
                    <a:pt x="178" y="0"/>
                  </a:moveTo>
                  <a:lnTo>
                    <a:pt x="0" y="249"/>
                  </a:lnTo>
                  <a:lnTo>
                    <a:pt x="6" y="258"/>
                  </a:lnTo>
                  <a:lnTo>
                    <a:pt x="227" y="46"/>
                  </a:lnTo>
                  <a:lnTo>
                    <a:pt x="178"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p:cNvSpPr>
              <a:spLocks/>
            </p:cNvSpPr>
            <p:nvPr/>
          </p:nvSpPr>
          <p:spPr bwMode="auto">
            <a:xfrm>
              <a:off x="815" y="2496"/>
              <a:ext cx="119" cy="124"/>
            </a:xfrm>
            <a:custGeom>
              <a:avLst/>
              <a:gdLst>
                <a:gd name="T0" fmla="*/ 45 w 238"/>
                <a:gd name="T1" fmla="*/ 247 h 247"/>
                <a:gd name="T2" fmla="*/ 238 w 238"/>
                <a:gd name="T3" fmla="*/ 9 h 247"/>
                <a:gd name="T4" fmla="*/ 232 w 238"/>
                <a:gd name="T5" fmla="*/ 0 h 247"/>
                <a:gd name="T6" fmla="*/ 0 w 238"/>
                <a:gd name="T7" fmla="*/ 200 h 247"/>
                <a:gd name="T8" fmla="*/ 45 w 238"/>
                <a:gd name="T9" fmla="*/ 247 h 247"/>
              </a:gdLst>
              <a:ahLst/>
              <a:cxnLst>
                <a:cxn ang="0">
                  <a:pos x="T0" y="T1"/>
                </a:cxn>
                <a:cxn ang="0">
                  <a:pos x="T2" y="T3"/>
                </a:cxn>
                <a:cxn ang="0">
                  <a:pos x="T4" y="T5"/>
                </a:cxn>
                <a:cxn ang="0">
                  <a:pos x="T6" y="T7"/>
                </a:cxn>
                <a:cxn ang="0">
                  <a:pos x="T8" y="T9"/>
                </a:cxn>
              </a:cxnLst>
              <a:rect l="0" t="0" r="r" b="b"/>
              <a:pathLst>
                <a:path w="238" h="247">
                  <a:moveTo>
                    <a:pt x="45" y="247"/>
                  </a:moveTo>
                  <a:lnTo>
                    <a:pt x="238" y="9"/>
                  </a:lnTo>
                  <a:lnTo>
                    <a:pt x="232" y="0"/>
                  </a:lnTo>
                  <a:lnTo>
                    <a:pt x="0" y="200"/>
                  </a:lnTo>
                  <a:lnTo>
                    <a:pt x="45" y="24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p:cNvSpPr>
              <a:spLocks/>
            </p:cNvSpPr>
            <p:nvPr/>
          </p:nvSpPr>
          <p:spPr bwMode="auto">
            <a:xfrm>
              <a:off x="871" y="2242"/>
              <a:ext cx="78" cy="115"/>
            </a:xfrm>
            <a:custGeom>
              <a:avLst/>
              <a:gdLst>
                <a:gd name="T0" fmla="*/ 0 w 157"/>
                <a:gd name="T1" fmla="*/ 39 h 229"/>
                <a:gd name="T2" fmla="*/ 46 w 157"/>
                <a:gd name="T3" fmla="*/ 0 h 229"/>
                <a:gd name="T4" fmla="*/ 157 w 157"/>
                <a:gd name="T5" fmla="*/ 229 h 229"/>
                <a:gd name="T6" fmla="*/ 0 w 157"/>
                <a:gd name="T7" fmla="*/ 39 h 229"/>
              </a:gdLst>
              <a:ahLst/>
              <a:cxnLst>
                <a:cxn ang="0">
                  <a:pos x="T0" y="T1"/>
                </a:cxn>
                <a:cxn ang="0">
                  <a:pos x="T2" y="T3"/>
                </a:cxn>
                <a:cxn ang="0">
                  <a:pos x="T4" y="T5"/>
                </a:cxn>
                <a:cxn ang="0">
                  <a:pos x="T6" y="T7"/>
                </a:cxn>
              </a:cxnLst>
              <a:rect l="0" t="0" r="r" b="b"/>
              <a:pathLst>
                <a:path w="157" h="229">
                  <a:moveTo>
                    <a:pt x="0" y="39"/>
                  </a:moveTo>
                  <a:lnTo>
                    <a:pt x="46" y="0"/>
                  </a:lnTo>
                  <a:lnTo>
                    <a:pt x="157" y="22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p:cNvSpPr>
              <a:spLocks/>
            </p:cNvSpPr>
            <p:nvPr/>
          </p:nvSpPr>
          <p:spPr bwMode="auto">
            <a:xfrm>
              <a:off x="1061" y="2534"/>
              <a:ext cx="83" cy="115"/>
            </a:xfrm>
            <a:custGeom>
              <a:avLst/>
              <a:gdLst>
                <a:gd name="T0" fmla="*/ 0 w 165"/>
                <a:gd name="T1" fmla="*/ 0 h 229"/>
                <a:gd name="T2" fmla="*/ 110 w 165"/>
                <a:gd name="T3" fmla="*/ 229 h 229"/>
                <a:gd name="T4" fmla="*/ 165 w 165"/>
                <a:gd name="T5" fmla="*/ 191 h 229"/>
                <a:gd name="T6" fmla="*/ 0 w 165"/>
                <a:gd name="T7" fmla="*/ 0 h 229"/>
              </a:gdLst>
              <a:ahLst/>
              <a:cxnLst>
                <a:cxn ang="0">
                  <a:pos x="T0" y="T1"/>
                </a:cxn>
                <a:cxn ang="0">
                  <a:pos x="T2" y="T3"/>
                </a:cxn>
                <a:cxn ang="0">
                  <a:pos x="T4" y="T5"/>
                </a:cxn>
                <a:cxn ang="0">
                  <a:pos x="T6" y="T7"/>
                </a:cxn>
              </a:cxnLst>
              <a:rect l="0" t="0" r="r" b="b"/>
              <a:pathLst>
                <a:path w="165" h="229">
                  <a:moveTo>
                    <a:pt x="0" y="0"/>
                  </a:moveTo>
                  <a:lnTo>
                    <a:pt x="110" y="229"/>
                  </a:lnTo>
                  <a:lnTo>
                    <a:pt x="165" y="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59" y="5155328"/>
            <a:ext cx="1163385" cy="1163385"/>
          </a:xfrm>
          <a:prstGeom prst="rect">
            <a:avLst/>
          </a:prstGeom>
        </p:spPr>
      </p:pic>
      <p:sp>
        <p:nvSpPr>
          <p:cNvPr id="73" name="TextBox 72"/>
          <p:cNvSpPr txBox="1"/>
          <p:nvPr/>
        </p:nvSpPr>
        <p:spPr>
          <a:xfrm>
            <a:off x="1894416" y="4028804"/>
            <a:ext cx="3263542" cy="1015663"/>
          </a:xfrm>
          <a:prstGeom prst="rect">
            <a:avLst/>
          </a:prstGeom>
          <a:noFill/>
        </p:spPr>
        <p:txBody>
          <a:bodyPr wrap="square" rtlCol="0">
            <a:spAutoFit/>
          </a:bodyPr>
          <a:lstStyle/>
          <a:p>
            <a:r>
              <a:rPr lang="en-US" sz="2000" dirty="0" smtClean="0">
                <a:latin typeface="vtks distress" panose="02000000000000000000" pitchFamily="2" charset="0"/>
              </a:rPr>
              <a:t>A free CD of this message will be available following the service</a:t>
            </a:r>
            <a:endParaRPr lang="en-US" sz="2000" dirty="0">
              <a:latin typeface="vtks distress" panose="02000000000000000000" pitchFamily="2" charset="0"/>
            </a:endParaRPr>
          </a:p>
        </p:txBody>
      </p:sp>
      <p:sp>
        <p:nvSpPr>
          <p:cNvPr id="74" name="TextBox 73"/>
          <p:cNvSpPr txBox="1"/>
          <p:nvPr/>
        </p:nvSpPr>
        <p:spPr>
          <a:xfrm>
            <a:off x="1897731" y="5224808"/>
            <a:ext cx="3263542" cy="1015663"/>
          </a:xfrm>
          <a:prstGeom prst="rect">
            <a:avLst/>
          </a:prstGeom>
          <a:noFill/>
        </p:spPr>
        <p:txBody>
          <a:bodyPr wrap="square" rtlCol="0">
            <a:spAutoFit/>
          </a:bodyPr>
          <a:lstStyle/>
          <a:p>
            <a:r>
              <a:rPr lang="en-US" sz="2000" dirty="0" smtClean="0">
                <a:latin typeface="vtks distress" panose="02000000000000000000" pitchFamily="2" charset="0"/>
              </a:rPr>
              <a:t>It will also be available for podcast later this week at calvaryokc.com</a:t>
            </a:r>
            <a:endParaRPr lang="en-US" sz="2000" dirty="0">
              <a:latin typeface="vtks distress" panose="02000000000000000000" pitchFamily="2" charset="0"/>
            </a:endParaRPr>
          </a:p>
        </p:txBody>
      </p:sp>
    </p:spTree>
    <p:extLst>
      <p:ext uri="{BB962C8B-B14F-4D97-AF65-F5344CB8AC3E}">
        <p14:creationId xmlns:p14="http://schemas.microsoft.com/office/powerpoint/2010/main" val="146363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 name="TextBox 1"/>
          <p:cNvSpPr txBox="1"/>
          <p:nvPr/>
        </p:nvSpPr>
        <p:spPr>
          <a:xfrm>
            <a:off x="494452" y="513687"/>
            <a:ext cx="8258133" cy="5170646"/>
          </a:xfrm>
          <a:prstGeom prst="rect">
            <a:avLst/>
          </a:prstGeom>
          <a:noFill/>
        </p:spPr>
        <p:txBody>
          <a:bodyPr wrap="square" rtlCol="0">
            <a:spAutoFit/>
          </a:bodyPr>
          <a:lstStyle/>
          <a:p>
            <a:r>
              <a:rPr lang="en-US" sz="3300" dirty="0" smtClean="0">
                <a:solidFill>
                  <a:schemeClr val="accent2">
                    <a:lumMod val="50000"/>
                  </a:schemeClr>
                </a:solidFill>
              </a:rPr>
              <a:t>when </a:t>
            </a:r>
            <a:r>
              <a:rPr lang="en-US" sz="3300" dirty="0">
                <a:solidFill>
                  <a:schemeClr val="accent2">
                    <a:lumMod val="50000"/>
                  </a:schemeClr>
                </a:solidFill>
              </a:rPr>
              <a:t>He suffered, He did not threaten, but committed Himself to Him who judges righteously; </a:t>
            </a:r>
            <a:r>
              <a:rPr lang="en-US" sz="3300" baseline="30000" dirty="0">
                <a:solidFill>
                  <a:schemeClr val="bg1"/>
                </a:solidFill>
              </a:rPr>
              <a:t>24</a:t>
            </a:r>
            <a:r>
              <a:rPr lang="en-US" sz="3300" dirty="0">
                <a:solidFill>
                  <a:schemeClr val="bg1"/>
                </a:solidFill>
              </a:rPr>
              <a:t> </a:t>
            </a:r>
            <a:r>
              <a:rPr lang="en-US" sz="3300" dirty="0">
                <a:solidFill>
                  <a:schemeClr val="accent2">
                    <a:lumMod val="50000"/>
                  </a:schemeClr>
                </a:solidFill>
              </a:rPr>
              <a:t>who </a:t>
            </a:r>
            <a:r>
              <a:rPr lang="en-US" sz="3300" i="1" dirty="0">
                <a:solidFill>
                  <a:schemeClr val="accent2">
                    <a:lumMod val="50000"/>
                  </a:schemeClr>
                </a:solidFill>
              </a:rPr>
              <a:t>Himself</a:t>
            </a:r>
            <a:r>
              <a:rPr lang="en-US" sz="3300" dirty="0">
                <a:solidFill>
                  <a:schemeClr val="accent2">
                    <a:lumMod val="50000"/>
                  </a:schemeClr>
                </a:solidFill>
              </a:rPr>
              <a:t> bore our sins in His own body on the tree, that we, having died to sins, might live for righteousness — by whose stripes you were healed.</a:t>
            </a:r>
            <a:endParaRPr lang="en-US" sz="3300" dirty="0">
              <a:solidFill>
                <a:schemeClr val="accent2">
                  <a:lumMod val="50000"/>
                </a:schemeClr>
              </a:solidFill>
            </a:endParaRPr>
          </a:p>
        </p:txBody>
      </p:sp>
    </p:spTree>
    <p:extLst>
      <p:ext uri="{BB962C8B-B14F-4D97-AF65-F5344CB8AC3E}">
        <p14:creationId xmlns:p14="http://schemas.microsoft.com/office/powerpoint/2010/main" val="2542055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 name="TextBox 1"/>
          <p:cNvSpPr txBox="1"/>
          <p:nvPr/>
        </p:nvSpPr>
        <p:spPr>
          <a:xfrm>
            <a:off x="494452" y="513687"/>
            <a:ext cx="8258133" cy="4524315"/>
          </a:xfrm>
          <a:prstGeom prst="rect">
            <a:avLst/>
          </a:prstGeom>
          <a:noFill/>
        </p:spPr>
        <p:txBody>
          <a:bodyPr wrap="square" rtlCol="0">
            <a:spAutoFit/>
          </a:bodyPr>
          <a:lstStyle/>
          <a:p>
            <a:r>
              <a:rPr lang="en-US" sz="3600" dirty="0"/>
              <a:t>John </a:t>
            </a:r>
            <a:r>
              <a:rPr lang="en-US" sz="3600" dirty="0" smtClean="0"/>
              <a:t>5.18 - </a:t>
            </a:r>
            <a:r>
              <a:rPr lang="en-US" sz="3600" dirty="0">
                <a:solidFill>
                  <a:schemeClr val="accent2">
                    <a:lumMod val="50000"/>
                  </a:schemeClr>
                </a:solidFill>
              </a:rPr>
              <a:t>Therefore the Jews sought all the more to kill Him, because He not only broke the Sabbath, but also said that God was His Father, making Himself equal with God.</a:t>
            </a:r>
          </a:p>
        </p:txBody>
      </p:sp>
    </p:spTree>
    <p:extLst>
      <p:ext uri="{BB962C8B-B14F-4D97-AF65-F5344CB8AC3E}">
        <p14:creationId xmlns:p14="http://schemas.microsoft.com/office/powerpoint/2010/main" val="3897479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grpSp>
        <p:nvGrpSpPr>
          <p:cNvPr id="43" name="Group 42"/>
          <p:cNvGrpSpPr/>
          <p:nvPr/>
        </p:nvGrpSpPr>
        <p:grpSpPr>
          <a:xfrm>
            <a:off x="3573099" y="2342530"/>
            <a:ext cx="1725658" cy="2458070"/>
            <a:chOff x="3573099" y="2342530"/>
            <a:chExt cx="1725658" cy="2458070"/>
          </a:xfrm>
        </p:grpSpPr>
        <p:cxnSp>
          <p:nvCxnSpPr>
            <p:cNvPr id="27" name="Straight Connector 26"/>
            <p:cNvCxnSpPr/>
            <p:nvPr/>
          </p:nvCxnSpPr>
          <p:spPr>
            <a:xfrm flipV="1">
              <a:off x="3662789" y="2617939"/>
              <a:ext cx="783818" cy="855885"/>
            </a:xfrm>
            <a:prstGeom prst="line">
              <a:avLst/>
            </a:prstGeom>
            <a:ln w="13652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73099" y="3363995"/>
              <a:ext cx="204243" cy="217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312677" y="2342530"/>
              <a:ext cx="259323" cy="1419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flipV="1">
              <a:off x="4493125" y="2672058"/>
              <a:ext cx="645957" cy="735170"/>
            </a:xfrm>
            <a:prstGeom prst="line">
              <a:avLst/>
            </a:prstGeom>
            <a:ln w="13652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094514" y="3342223"/>
              <a:ext cx="204243" cy="217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4030507" y="3683459"/>
              <a:ext cx="371415" cy="1009885"/>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04765" y="3697940"/>
              <a:ext cx="371415" cy="1009885"/>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723753" y="4648200"/>
              <a:ext cx="390885"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35" name="Rounded Rectangle 34"/>
            <p:cNvSpPr/>
            <p:nvPr/>
          </p:nvSpPr>
          <p:spPr>
            <a:xfrm>
              <a:off x="4800600" y="4634755"/>
              <a:ext cx="390885"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grpSp>
      <p:sp>
        <p:nvSpPr>
          <p:cNvPr id="26" name="Oval 26"/>
          <p:cNvSpPr/>
          <p:nvPr/>
        </p:nvSpPr>
        <p:spPr>
          <a:xfrm>
            <a:off x="4119752" y="1529369"/>
            <a:ext cx="663976" cy="990600"/>
          </a:xfrm>
          <a:custGeom>
            <a:avLst/>
            <a:gdLst>
              <a:gd name="connsiteX0" fmla="*/ 0 w 663976"/>
              <a:gd name="connsiteY0" fmla="*/ 495300 h 990600"/>
              <a:gd name="connsiteX1" fmla="*/ 331988 w 663976"/>
              <a:gd name="connsiteY1" fmla="*/ 0 h 990600"/>
              <a:gd name="connsiteX2" fmla="*/ 663976 w 663976"/>
              <a:gd name="connsiteY2" fmla="*/ 495300 h 990600"/>
              <a:gd name="connsiteX3" fmla="*/ 331988 w 663976"/>
              <a:gd name="connsiteY3" fmla="*/ 990600 h 990600"/>
              <a:gd name="connsiteX4" fmla="*/ 0 w 663976"/>
              <a:gd name="connsiteY4" fmla="*/ 495300 h 990600"/>
              <a:gd name="connsiteX0" fmla="*/ 0 w 707223"/>
              <a:gd name="connsiteY0" fmla="*/ 495300 h 990840"/>
              <a:gd name="connsiteX1" fmla="*/ 331988 w 707223"/>
              <a:gd name="connsiteY1" fmla="*/ 0 h 990840"/>
              <a:gd name="connsiteX2" fmla="*/ 663976 w 707223"/>
              <a:gd name="connsiteY2" fmla="*/ 495300 h 990840"/>
              <a:gd name="connsiteX3" fmla="*/ 667039 w 707223"/>
              <a:gd name="connsiteY3" fmla="*/ 560294 h 990840"/>
              <a:gd name="connsiteX4" fmla="*/ 331988 w 707223"/>
              <a:gd name="connsiteY4" fmla="*/ 990600 h 990840"/>
              <a:gd name="connsiteX5" fmla="*/ 0 w 707223"/>
              <a:gd name="connsiteY5" fmla="*/ 495300 h 990840"/>
              <a:gd name="connsiteX0" fmla="*/ 0 w 729827"/>
              <a:gd name="connsiteY0" fmla="*/ 495300 h 991005"/>
              <a:gd name="connsiteX1" fmla="*/ 331988 w 729827"/>
              <a:gd name="connsiteY1" fmla="*/ 0 h 991005"/>
              <a:gd name="connsiteX2" fmla="*/ 663976 w 729827"/>
              <a:gd name="connsiteY2" fmla="*/ 495300 h 991005"/>
              <a:gd name="connsiteX3" fmla="*/ 702898 w 729827"/>
              <a:gd name="connsiteY3" fmla="*/ 578224 h 991005"/>
              <a:gd name="connsiteX4" fmla="*/ 331988 w 729827"/>
              <a:gd name="connsiteY4" fmla="*/ 990600 h 991005"/>
              <a:gd name="connsiteX5" fmla="*/ 0 w 729827"/>
              <a:gd name="connsiteY5" fmla="*/ 495300 h 991005"/>
              <a:gd name="connsiteX0" fmla="*/ 0 w 663976"/>
              <a:gd name="connsiteY0" fmla="*/ 495300 h 990600"/>
              <a:gd name="connsiteX1" fmla="*/ 331988 w 663976"/>
              <a:gd name="connsiteY1" fmla="*/ 0 h 990600"/>
              <a:gd name="connsiteX2" fmla="*/ 663976 w 663976"/>
              <a:gd name="connsiteY2" fmla="*/ 495300 h 990600"/>
              <a:gd name="connsiteX3" fmla="*/ 331988 w 663976"/>
              <a:gd name="connsiteY3" fmla="*/ 990600 h 990600"/>
              <a:gd name="connsiteX4" fmla="*/ 0 w 663976"/>
              <a:gd name="connsiteY4" fmla="*/ 4953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76" h="990600">
                <a:moveTo>
                  <a:pt x="0" y="495300"/>
                </a:moveTo>
                <a:cubicBezTo>
                  <a:pt x="0" y="221753"/>
                  <a:pt x="148636" y="0"/>
                  <a:pt x="331988" y="0"/>
                </a:cubicBezTo>
                <a:cubicBezTo>
                  <a:pt x="515340" y="0"/>
                  <a:pt x="663976" y="330200"/>
                  <a:pt x="663976" y="495300"/>
                </a:cubicBezTo>
                <a:cubicBezTo>
                  <a:pt x="663976" y="660400"/>
                  <a:pt x="442651" y="990600"/>
                  <a:pt x="331988" y="990600"/>
                </a:cubicBezTo>
                <a:cubicBezTo>
                  <a:pt x="221325" y="990600"/>
                  <a:pt x="0" y="768847"/>
                  <a:pt x="0" y="49530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85130" y="1760501"/>
            <a:ext cx="118356" cy="16720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53644" y="1769174"/>
            <a:ext cx="118356" cy="16720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lock Arc 2"/>
          <p:cNvSpPr/>
          <p:nvPr/>
        </p:nvSpPr>
        <p:spPr>
          <a:xfrm rot="10800000" flipH="1">
            <a:off x="4253723" y="1992082"/>
            <a:ext cx="361819" cy="271840"/>
          </a:xfrm>
          <a:prstGeom prst="blockArc">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9" name="Group 58"/>
          <p:cNvGrpSpPr/>
          <p:nvPr/>
        </p:nvGrpSpPr>
        <p:grpSpPr>
          <a:xfrm>
            <a:off x="1494739" y="4127767"/>
            <a:ext cx="629035" cy="479859"/>
            <a:chOff x="1350020" y="2170448"/>
            <a:chExt cx="629035" cy="479859"/>
          </a:xfrm>
        </p:grpSpPr>
        <p:sp>
          <p:nvSpPr>
            <p:cNvPr id="55" name="TextBox 54"/>
            <p:cNvSpPr txBox="1"/>
            <p:nvPr/>
          </p:nvSpPr>
          <p:spPr>
            <a:xfrm>
              <a:off x="1350020" y="2342530"/>
              <a:ext cx="250180" cy="307777"/>
            </a:xfrm>
            <a:prstGeom prst="rect">
              <a:avLst/>
            </a:prstGeom>
            <a:noFill/>
          </p:spPr>
          <p:txBody>
            <a:bodyPr wrap="square" rtlCol="0">
              <a:spAutoFit/>
            </a:bodyPr>
            <a:lstStyle/>
            <a:p>
              <a:pPr algn="ctr"/>
              <a:r>
                <a:rPr lang="en-US" sz="1400" dirty="0" smtClean="0">
                  <a:solidFill>
                    <a:srgbClr val="FFFFFF"/>
                  </a:solidFill>
                  <a:latin typeface="GreeceBlack" panose="020B0600000000000000" pitchFamily="34" charset="0"/>
                </a:rPr>
                <a:t>X</a:t>
              </a:r>
              <a:endParaRPr lang="en-US" sz="1400" dirty="0">
                <a:solidFill>
                  <a:srgbClr val="FFFFFF"/>
                </a:solidFill>
                <a:latin typeface="GreeceBlack" panose="020B0600000000000000" pitchFamily="34" charset="0"/>
              </a:endParaRPr>
            </a:p>
          </p:txBody>
        </p:sp>
        <p:sp>
          <p:nvSpPr>
            <p:cNvPr id="56" name="TextBox 55"/>
            <p:cNvSpPr txBox="1"/>
            <p:nvPr/>
          </p:nvSpPr>
          <p:spPr>
            <a:xfrm>
              <a:off x="1350020" y="2170448"/>
              <a:ext cx="250180" cy="307777"/>
            </a:xfrm>
            <a:prstGeom prst="rect">
              <a:avLst/>
            </a:prstGeom>
            <a:noFill/>
          </p:spPr>
          <p:txBody>
            <a:bodyPr wrap="square" rtlCol="0">
              <a:spAutoFit/>
            </a:bodyPr>
            <a:lstStyle/>
            <a:p>
              <a:pPr algn="ctr"/>
              <a:r>
                <a:rPr lang="en-US" sz="1400" dirty="0" smtClean="0">
                  <a:solidFill>
                    <a:srgbClr val="FFFFFF"/>
                  </a:solidFill>
                  <a:latin typeface="GreeceBlack" panose="020B0600000000000000" pitchFamily="34" charset="0"/>
                </a:rPr>
                <a:t>X</a:t>
              </a:r>
              <a:endParaRPr lang="en-US" sz="1400" dirty="0">
                <a:solidFill>
                  <a:srgbClr val="FFFFFF"/>
                </a:solidFill>
                <a:latin typeface="GreeceBlack" panose="020B0600000000000000" pitchFamily="34" charset="0"/>
              </a:endParaRPr>
            </a:p>
          </p:txBody>
        </p:sp>
        <p:sp>
          <p:nvSpPr>
            <p:cNvPr id="57" name="Block Arc 56"/>
            <p:cNvSpPr/>
            <p:nvPr/>
          </p:nvSpPr>
          <p:spPr>
            <a:xfrm rot="16200000" flipH="1">
              <a:off x="1662225" y="2224578"/>
              <a:ext cx="361819" cy="271840"/>
            </a:xfrm>
            <a:prstGeom prst="blockArc">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Oval 57"/>
            <p:cNvSpPr/>
            <p:nvPr/>
          </p:nvSpPr>
          <p:spPr>
            <a:xfrm>
              <a:off x="1736676" y="2262146"/>
              <a:ext cx="206324" cy="13569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4467580" y="1524000"/>
            <a:ext cx="663976" cy="990600"/>
            <a:chOff x="4447710" y="1537761"/>
            <a:chExt cx="663976" cy="990600"/>
          </a:xfrm>
        </p:grpSpPr>
        <p:grpSp>
          <p:nvGrpSpPr>
            <p:cNvPr id="49" name="Group 48"/>
            <p:cNvGrpSpPr/>
            <p:nvPr/>
          </p:nvGrpSpPr>
          <p:grpSpPr>
            <a:xfrm rot="2100000">
              <a:off x="4447710" y="1537761"/>
              <a:ext cx="663976" cy="990600"/>
              <a:chOff x="3352800" y="1681769"/>
              <a:chExt cx="663976" cy="990600"/>
            </a:xfrm>
          </p:grpSpPr>
          <p:sp>
            <p:nvSpPr>
              <p:cNvPr id="50" name="Oval 26"/>
              <p:cNvSpPr/>
              <p:nvPr/>
            </p:nvSpPr>
            <p:spPr>
              <a:xfrm>
                <a:off x="3352800" y="1681769"/>
                <a:ext cx="663976" cy="990600"/>
              </a:xfrm>
              <a:custGeom>
                <a:avLst/>
                <a:gdLst>
                  <a:gd name="connsiteX0" fmla="*/ 0 w 663976"/>
                  <a:gd name="connsiteY0" fmla="*/ 495300 h 990600"/>
                  <a:gd name="connsiteX1" fmla="*/ 331988 w 663976"/>
                  <a:gd name="connsiteY1" fmla="*/ 0 h 990600"/>
                  <a:gd name="connsiteX2" fmla="*/ 663976 w 663976"/>
                  <a:gd name="connsiteY2" fmla="*/ 495300 h 990600"/>
                  <a:gd name="connsiteX3" fmla="*/ 331988 w 663976"/>
                  <a:gd name="connsiteY3" fmla="*/ 990600 h 990600"/>
                  <a:gd name="connsiteX4" fmla="*/ 0 w 663976"/>
                  <a:gd name="connsiteY4" fmla="*/ 495300 h 990600"/>
                  <a:gd name="connsiteX0" fmla="*/ 0 w 707223"/>
                  <a:gd name="connsiteY0" fmla="*/ 495300 h 990840"/>
                  <a:gd name="connsiteX1" fmla="*/ 331988 w 707223"/>
                  <a:gd name="connsiteY1" fmla="*/ 0 h 990840"/>
                  <a:gd name="connsiteX2" fmla="*/ 663976 w 707223"/>
                  <a:gd name="connsiteY2" fmla="*/ 495300 h 990840"/>
                  <a:gd name="connsiteX3" fmla="*/ 667039 w 707223"/>
                  <a:gd name="connsiteY3" fmla="*/ 560294 h 990840"/>
                  <a:gd name="connsiteX4" fmla="*/ 331988 w 707223"/>
                  <a:gd name="connsiteY4" fmla="*/ 990600 h 990840"/>
                  <a:gd name="connsiteX5" fmla="*/ 0 w 707223"/>
                  <a:gd name="connsiteY5" fmla="*/ 495300 h 990840"/>
                  <a:gd name="connsiteX0" fmla="*/ 0 w 729827"/>
                  <a:gd name="connsiteY0" fmla="*/ 495300 h 991005"/>
                  <a:gd name="connsiteX1" fmla="*/ 331988 w 729827"/>
                  <a:gd name="connsiteY1" fmla="*/ 0 h 991005"/>
                  <a:gd name="connsiteX2" fmla="*/ 663976 w 729827"/>
                  <a:gd name="connsiteY2" fmla="*/ 495300 h 991005"/>
                  <a:gd name="connsiteX3" fmla="*/ 702898 w 729827"/>
                  <a:gd name="connsiteY3" fmla="*/ 578224 h 991005"/>
                  <a:gd name="connsiteX4" fmla="*/ 331988 w 729827"/>
                  <a:gd name="connsiteY4" fmla="*/ 990600 h 991005"/>
                  <a:gd name="connsiteX5" fmla="*/ 0 w 729827"/>
                  <a:gd name="connsiteY5" fmla="*/ 495300 h 991005"/>
                  <a:gd name="connsiteX0" fmla="*/ 0 w 663976"/>
                  <a:gd name="connsiteY0" fmla="*/ 495300 h 990600"/>
                  <a:gd name="connsiteX1" fmla="*/ 331988 w 663976"/>
                  <a:gd name="connsiteY1" fmla="*/ 0 h 990600"/>
                  <a:gd name="connsiteX2" fmla="*/ 663976 w 663976"/>
                  <a:gd name="connsiteY2" fmla="*/ 495300 h 990600"/>
                  <a:gd name="connsiteX3" fmla="*/ 331988 w 663976"/>
                  <a:gd name="connsiteY3" fmla="*/ 990600 h 990600"/>
                  <a:gd name="connsiteX4" fmla="*/ 0 w 663976"/>
                  <a:gd name="connsiteY4" fmla="*/ 4953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76" h="990600">
                    <a:moveTo>
                      <a:pt x="0" y="495300"/>
                    </a:moveTo>
                    <a:cubicBezTo>
                      <a:pt x="0" y="221753"/>
                      <a:pt x="148636" y="0"/>
                      <a:pt x="331988" y="0"/>
                    </a:cubicBezTo>
                    <a:cubicBezTo>
                      <a:pt x="515340" y="0"/>
                      <a:pt x="663976" y="330200"/>
                      <a:pt x="663976" y="495300"/>
                    </a:cubicBezTo>
                    <a:cubicBezTo>
                      <a:pt x="663976" y="660400"/>
                      <a:pt x="442651" y="990600"/>
                      <a:pt x="331988" y="990600"/>
                    </a:cubicBezTo>
                    <a:cubicBezTo>
                      <a:pt x="221325" y="990600"/>
                      <a:pt x="0" y="768847"/>
                      <a:pt x="0" y="49530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518178" y="1912901"/>
                <a:ext cx="118356" cy="16720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86692" y="1921574"/>
                <a:ext cx="118356" cy="16720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537858" y="2253342"/>
                <a:ext cx="279075" cy="16720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rot="2100000">
              <a:off x="4733569" y="2112949"/>
              <a:ext cx="47314" cy="72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3783844" y="1515991"/>
            <a:ext cx="663976" cy="990600"/>
            <a:chOff x="3836370" y="1515991"/>
            <a:chExt cx="663976" cy="990600"/>
          </a:xfrm>
        </p:grpSpPr>
        <p:grpSp>
          <p:nvGrpSpPr>
            <p:cNvPr id="48" name="Group 47"/>
            <p:cNvGrpSpPr/>
            <p:nvPr/>
          </p:nvGrpSpPr>
          <p:grpSpPr>
            <a:xfrm rot="-2100000">
              <a:off x="3836370" y="1515991"/>
              <a:ext cx="663976" cy="990600"/>
              <a:chOff x="3352800" y="1681769"/>
              <a:chExt cx="663976" cy="990600"/>
            </a:xfrm>
          </p:grpSpPr>
          <p:sp>
            <p:nvSpPr>
              <p:cNvPr id="44" name="Oval 26"/>
              <p:cNvSpPr/>
              <p:nvPr/>
            </p:nvSpPr>
            <p:spPr>
              <a:xfrm>
                <a:off x="3352800" y="1681769"/>
                <a:ext cx="663976" cy="990600"/>
              </a:xfrm>
              <a:custGeom>
                <a:avLst/>
                <a:gdLst>
                  <a:gd name="connsiteX0" fmla="*/ 0 w 663976"/>
                  <a:gd name="connsiteY0" fmla="*/ 495300 h 990600"/>
                  <a:gd name="connsiteX1" fmla="*/ 331988 w 663976"/>
                  <a:gd name="connsiteY1" fmla="*/ 0 h 990600"/>
                  <a:gd name="connsiteX2" fmla="*/ 663976 w 663976"/>
                  <a:gd name="connsiteY2" fmla="*/ 495300 h 990600"/>
                  <a:gd name="connsiteX3" fmla="*/ 331988 w 663976"/>
                  <a:gd name="connsiteY3" fmla="*/ 990600 h 990600"/>
                  <a:gd name="connsiteX4" fmla="*/ 0 w 663976"/>
                  <a:gd name="connsiteY4" fmla="*/ 495300 h 990600"/>
                  <a:gd name="connsiteX0" fmla="*/ 0 w 707223"/>
                  <a:gd name="connsiteY0" fmla="*/ 495300 h 990840"/>
                  <a:gd name="connsiteX1" fmla="*/ 331988 w 707223"/>
                  <a:gd name="connsiteY1" fmla="*/ 0 h 990840"/>
                  <a:gd name="connsiteX2" fmla="*/ 663976 w 707223"/>
                  <a:gd name="connsiteY2" fmla="*/ 495300 h 990840"/>
                  <a:gd name="connsiteX3" fmla="*/ 667039 w 707223"/>
                  <a:gd name="connsiteY3" fmla="*/ 560294 h 990840"/>
                  <a:gd name="connsiteX4" fmla="*/ 331988 w 707223"/>
                  <a:gd name="connsiteY4" fmla="*/ 990600 h 990840"/>
                  <a:gd name="connsiteX5" fmla="*/ 0 w 707223"/>
                  <a:gd name="connsiteY5" fmla="*/ 495300 h 990840"/>
                  <a:gd name="connsiteX0" fmla="*/ 0 w 729827"/>
                  <a:gd name="connsiteY0" fmla="*/ 495300 h 991005"/>
                  <a:gd name="connsiteX1" fmla="*/ 331988 w 729827"/>
                  <a:gd name="connsiteY1" fmla="*/ 0 h 991005"/>
                  <a:gd name="connsiteX2" fmla="*/ 663976 w 729827"/>
                  <a:gd name="connsiteY2" fmla="*/ 495300 h 991005"/>
                  <a:gd name="connsiteX3" fmla="*/ 702898 w 729827"/>
                  <a:gd name="connsiteY3" fmla="*/ 578224 h 991005"/>
                  <a:gd name="connsiteX4" fmla="*/ 331988 w 729827"/>
                  <a:gd name="connsiteY4" fmla="*/ 990600 h 991005"/>
                  <a:gd name="connsiteX5" fmla="*/ 0 w 729827"/>
                  <a:gd name="connsiteY5" fmla="*/ 495300 h 991005"/>
                  <a:gd name="connsiteX0" fmla="*/ 0 w 663976"/>
                  <a:gd name="connsiteY0" fmla="*/ 495300 h 990600"/>
                  <a:gd name="connsiteX1" fmla="*/ 331988 w 663976"/>
                  <a:gd name="connsiteY1" fmla="*/ 0 h 990600"/>
                  <a:gd name="connsiteX2" fmla="*/ 663976 w 663976"/>
                  <a:gd name="connsiteY2" fmla="*/ 495300 h 990600"/>
                  <a:gd name="connsiteX3" fmla="*/ 331988 w 663976"/>
                  <a:gd name="connsiteY3" fmla="*/ 990600 h 990600"/>
                  <a:gd name="connsiteX4" fmla="*/ 0 w 663976"/>
                  <a:gd name="connsiteY4" fmla="*/ 4953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76" h="990600">
                    <a:moveTo>
                      <a:pt x="0" y="495300"/>
                    </a:moveTo>
                    <a:cubicBezTo>
                      <a:pt x="0" y="221753"/>
                      <a:pt x="148636" y="0"/>
                      <a:pt x="331988" y="0"/>
                    </a:cubicBezTo>
                    <a:cubicBezTo>
                      <a:pt x="515340" y="0"/>
                      <a:pt x="663976" y="330200"/>
                      <a:pt x="663976" y="495300"/>
                    </a:cubicBezTo>
                    <a:cubicBezTo>
                      <a:pt x="663976" y="660400"/>
                      <a:pt x="442651" y="990600"/>
                      <a:pt x="331988" y="990600"/>
                    </a:cubicBezTo>
                    <a:cubicBezTo>
                      <a:pt x="221325" y="990600"/>
                      <a:pt x="0" y="768847"/>
                      <a:pt x="0" y="49530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518178" y="1912901"/>
                <a:ext cx="118356" cy="16720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686692" y="1921574"/>
                <a:ext cx="118356" cy="16720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537858" y="2253342"/>
                <a:ext cx="279075" cy="16720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p:cNvSpPr/>
            <p:nvPr/>
          </p:nvSpPr>
          <p:spPr>
            <a:xfrm rot="19500000" flipH="1">
              <a:off x="4233096" y="2169385"/>
              <a:ext cx="47314" cy="72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889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path" presetSubtype="0" accel="50000" decel="50000" fill="hold" grpId="1" nodeType="clickEffect">
                                  <p:stCondLst>
                                    <p:cond delay="0"/>
                                  </p:stCondLst>
                                  <p:childTnLst>
                                    <p:animMotion origin="layout" path="M 4.44444E-6 0.00717 C -0.00556 -0.00417 -0.02466 -0.01528 -0.03143 -0.01528 C -0.07379 -0.01528 -0.11737 0.1618 -0.11737 0.33889 C -0.11737 0.24954 -0.13907 0.1618 -0.15973 0.1618 C -0.18143 0.1618 -0.20209 0.25092 -0.20209 0.33889 C -0.20209 0.29491 -0.21285 0.24954 -0.22379 0.24954 C -0.23473 0.24954 -0.24566 0.29352 -0.24566 0.33889 C -0.24566 0.3162 -0.25105 0.29491 -0.25643 0.29491 C -0.26198 0.29491 -0.26737 0.31736 -0.26737 0.33889 C -0.26737 0.32731 -0.27014 0.3162 -0.27275 0.3162 C -0.27431 0.3162 -0.2783 0.32755 -0.2783 0.33889 C -0.2783 0.3331 -0.27969 0.32731 -0.28108 0.32731 C -0.28108 0.32592 -0.28403 0.33287 -0.28403 0.33889 C -0.28403 0.33588 -0.28403 0.3331 -0.28542 0.3331 C -0.28542 0.33449 -0.28681 0.33611 -0.28681 0.33889 C -0.28681 0.3375 -0.28681 0.33588 -0.28681 0.33449 C -0.2882 0.33449 -0.2882 0.33588 -0.2882 0.3375 C -0.28959 0.3375 -0.28959 0.33611 -0.28959 0.33449 C -0.29098 0.33449 -0.29098 0.33588 -0.29098 0.3375 " pathEditMode="relative" rAng="0" ptsTypes="AAAAAAAAAAAAAAAAAAA">
                                      <p:cBhvr>
                                        <p:cTn id="23" dur="2000" fill="hold"/>
                                        <p:tgtEl>
                                          <p:spTgt spid="26"/>
                                        </p:tgtEl>
                                        <p:attrNameLst>
                                          <p:attrName>ppt_x</p:attrName>
                                          <p:attrName>ppt_y</p:attrName>
                                        </p:attrNameLst>
                                      </p:cBhvr>
                                      <p:rCtr x="-14549" y="15463"/>
                                    </p:animMotion>
                                  </p:childTnLst>
                                </p:cTn>
                              </p:par>
                              <p:par>
                                <p:cTn id="24" presetID="8" presetClass="emph" presetSubtype="0" fill="hold" grpId="2" nodeType="withEffect">
                                  <p:stCondLst>
                                    <p:cond delay="0"/>
                                  </p:stCondLst>
                                  <p:childTnLst>
                                    <p:animRot by="-5400000">
                                      <p:cBhvr>
                                        <p:cTn id="25" dur="2000" fill="hold"/>
                                        <p:tgtEl>
                                          <p:spTgt spid="26"/>
                                        </p:tgtEl>
                                        <p:attrNameLst>
                                          <p:attrName>r</p:attrName>
                                        </p:attrNameLst>
                                      </p:cBhvr>
                                    </p:animRot>
                                  </p:childTnLst>
                                </p:cTn>
                              </p:par>
                              <p:par>
                                <p:cTn id="26" presetID="10" presetClass="exit" presetSubtype="0" fill="hold" grpId="2" nodeType="withEffect">
                                  <p:stCondLst>
                                    <p:cond delay="0"/>
                                  </p:stCondLst>
                                  <p:childTnLst>
                                    <p:animEffect transition="out" filter="fade">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par>
                                <p:cTn id="29" presetID="10" presetClass="exit" presetSubtype="0" fill="hold" grpId="2" nodeType="with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childTnLst>
                                </p:cTn>
                              </p:par>
                              <p:par>
                                <p:cTn id="44" presetID="10" presetClass="entr" presetSubtype="0" fill="hold" nodeType="withEffect">
                                  <p:stCondLst>
                                    <p:cond delay="100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1000"/>
                                        <p:tgtEl>
                                          <p:spTgt spid="62"/>
                                        </p:tgtEl>
                                      </p:cBhvr>
                                    </p:animEffect>
                                  </p:childTnLst>
                                </p:cTn>
                              </p:par>
                              <p:par>
                                <p:cTn id="47" presetID="10" presetClass="exit" presetSubtype="0" fill="hold" grpId="3" nodeType="withEffect">
                                  <p:stCondLst>
                                    <p:cond delay="0"/>
                                  </p:stCondLst>
                                  <p:childTnLst>
                                    <p:animEffect transition="out" filter="fade">
                                      <p:cBhvr>
                                        <p:cTn id="48" dur="2000"/>
                                        <p:tgtEl>
                                          <p:spTgt spid="26"/>
                                        </p:tgtEl>
                                      </p:cBhvr>
                                    </p:animEffect>
                                    <p:set>
                                      <p:cBhvr>
                                        <p:cTn id="49" dur="1" fill="hold">
                                          <p:stCondLst>
                                            <p:cond delay="1999"/>
                                          </p:stCondLst>
                                        </p:cTn>
                                        <p:tgtEl>
                                          <p:spTgt spid="2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59"/>
                                        </p:tgtEl>
                                      </p:cBhvr>
                                    </p:animEffect>
                                    <p:set>
                                      <p:cBhvr>
                                        <p:cTn id="52" dur="1" fill="hold">
                                          <p:stCondLst>
                                            <p:cond delay="1999"/>
                                          </p:stCondLst>
                                        </p:cTn>
                                        <p:tgtEl>
                                          <p:spTgt spid="5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43"/>
                                        </p:tgtEl>
                                      </p:cBhvr>
                                    </p:animEffect>
                                    <p:set>
                                      <p:cBhvr>
                                        <p:cTn id="57" dur="1" fill="hold">
                                          <p:stCondLst>
                                            <p:cond delay="499"/>
                                          </p:stCondLst>
                                        </p:cTn>
                                        <p:tgtEl>
                                          <p:spTgt spid="43"/>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63"/>
                                        </p:tgtEl>
                                      </p:cBhvr>
                                    </p:animEffect>
                                    <p:set>
                                      <p:cBhvr>
                                        <p:cTn id="60" dur="1" fill="hold">
                                          <p:stCondLst>
                                            <p:cond delay="499"/>
                                          </p:stCondLst>
                                        </p:cTn>
                                        <p:tgtEl>
                                          <p:spTgt spid="6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62"/>
                                        </p:tgtEl>
                                      </p:cBhvr>
                                    </p:animEffect>
                                    <p:set>
                                      <p:cBhvr>
                                        <p:cTn id="63"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26" grpId="3" animBg="1"/>
      <p:bldP spid="38" grpId="0" animBg="1"/>
      <p:bldP spid="38" grpId="2" animBg="1"/>
      <p:bldP spid="39" grpId="0" animBg="1"/>
      <p:bldP spid="39" grpId="2" animBg="1"/>
      <p:bldP spid="3" grpId="0" animBg="1"/>
      <p:bldP spid="3"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 name="TextBox 1"/>
          <p:cNvSpPr txBox="1"/>
          <p:nvPr/>
        </p:nvSpPr>
        <p:spPr>
          <a:xfrm>
            <a:off x="494452" y="513687"/>
            <a:ext cx="8258133" cy="5078313"/>
          </a:xfrm>
          <a:prstGeom prst="rect">
            <a:avLst/>
          </a:prstGeom>
          <a:noFill/>
        </p:spPr>
        <p:txBody>
          <a:bodyPr wrap="square" rtlCol="0">
            <a:spAutoFit/>
          </a:bodyPr>
          <a:lstStyle/>
          <a:p>
            <a:r>
              <a:rPr lang="en-US" sz="3600" dirty="0">
                <a:solidFill>
                  <a:schemeClr val="accent2">
                    <a:lumMod val="50000"/>
                  </a:schemeClr>
                </a:solidFill>
              </a:rPr>
              <a:t>Ray Stedman - </a:t>
            </a:r>
            <a:r>
              <a:rPr lang="en-US" sz="3600" dirty="0"/>
              <a:t>“It is significant to note that both men and women were free to exercise ministry. Both could pray and prophesy. Either a woman or a man could do that, but it was very important how they </a:t>
            </a:r>
            <a:r>
              <a:rPr lang="en-US" sz="3600" dirty="0" smtClean="0"/>
              <a:t>did</a:t>
            </a:r>
            <a:endParaRPr lang="en-US" sz="3600" dirty="0"/>
          </a:p>
        </p:txBody>
      </p:sp>
    </p:spTree>
    <p:extLst>
      <p:ext uri="{BB962C8B-B14F-4D97-AF65-F5344CB8AC3E}">
        <p14:creationId xmlns:p14="http://schemas.microsoft.com/office/powerpoint/2010/main" val="207475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 name="TextBox 1"/>
          <p:cNvSpPr txBox="1"/>
          <p:nvPr/>
        </p:nvSpPr>
        <p:spPr>
          <a:xfrm>
            <a:off x="494452" y="513687"/>
            <a:ext cx="8258133" cy="4524315"/>
          </a:xfrm>
          <a:prstGeom prst="rect">
            <a:avLst/>
          </a:prstGeom>
          <a:noFill/>
        </p:spPr>
        <p:txBody>
          <a:bodyPr wrap="square" rtlCol="0">
            <a:spAutoFit/>
          </a:bodyPr>
          <a:lstStyle/>
          <a:p>
            <a:r>
              <a:rPr lang="en-US" sz="3600" dirty="0"/>
              <a:t>it. That is the emphasis this passage makes. They must do it in two different ways, the male as a man; the woman as a woman. That is the central emphasis of this text.”</a:t>
            </a:r>
          </a:p>
        </p:txBody>
      </p:sp>
    </p:spTree>
    <p:extLst>
      <p:ext uri="{BB962C8B-B14F-4D97-AF65-F5344CB8AC3E}">
        <p14:creationId xmlns:p14="http://schemas.microsoft.com/office/powerpoint/2010/main" val="412965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2862322"/>
          </a:xfrm>
          <a:prstGeom prst="rect">
            <a:avLst/>
          </a:prstGeom>
          <a:noFill/>
        </p:spPr>
        <p:txBody>
          <a:bodyPr wrap="square" rtlCol="0">
            <a:spAutoFit/>
          </a:bodyPr>
          <a:lstStyle/>
          <a:p>
            <a:r>
              <a:rPr lang="en-US" sz="3600" dirty="0"/>
              <a:t>Gen. 2:18 </a:t>
            </a:r>
            <a:r>
              <a:rPr lang="en-US" sz="3600" dirty="0" smtClean="0"/>
              <a:t>- </a:t>
            </a:r>
            <a:r>
              <a:rPr lang="en-US" sz="3600" i="1" dirty="0">
                <a:solidFill>
                  <a:schemeClr val="accent2">
                    <a:lumMod val="50000"/>
                  </a:schemeClr>
                </a:solidFill>
              </a:rPr>
              <a:t>It is</a:t>
            </a:r>
            <a:r>
              <a:rPr lang="en-US" sz="3600" dirty="0">
                <a:solidFill>
                  <a:schemeClr val="accent2">
                    <a:lumMod val="50000"/>
                  </a:schemeClr>
                </a:solidFill>
              </a:rPr>
              <a:t> not good that man should be alone; I will make him a helper comparable to him.</a:t>
            </a: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3" name="TextBox 2"/>
          <p:cNvSpPr txBox="1"/>
          <p:nvPr/>
        </p:nvSpPr>
        <p:spPr>
          <a:xfrm>
            <a:off x="647804" y="3379631"/>
            <a:ext cx="7657996" cy="1169551"/>
          </a:xfrm>
          <a:prstGeom prst="rect">
            <a:avLst/>
          </a:prstGeom>
          <a:noFill/>
        </p:spPr>
        <p:txBody>
          <a:bodyPr wrap="square" rtlCol="0">
            <a:spAutoFit/>
          </a:bodyPr>
          <a:lstStyle/>
          <a:p>
            <a:pPr marL="457200" indent="-457200">
              <a:buFont typeface="Arial" panose="020B0604020202020204" pitchFamily="34" charset="0"/>
              <a:buChar char="•"/>
            </a:pPr>
            <a:r>
              <a:rPr lang="en-US" sz="3500" dirty="0" smtClean="0">
                <a:latin typeface="GreeceBlack" panose="020B0600000000000000" pitchFamily="34" charset="0"/>
              </a:rPr>
              <a:t>KJV, </a:t>
            </a:r>
            <a:r>
              <a:rPr lang="en-US" sz="3500" dirty="0" smtClean="0">
                <a:solidFill>
                  <a:schemeClr val="accent2">
                    <a:lumMod val="50000"/>
                  </a:schemeClr>
                </a:solidFill>
                <a:latin typeface="GreeceBlack" panose="020B0600000000000000" pitchFamily="34" charset="0"/>
              </a:rPr>
              <a:t>help meet</a:t>
            </a:r>
            <a:r>
              <a:rPr lang="en-US" sz="3500" dirty="0" smtClean="0">
                <a:solidFill>
                  <a:schemeClr val="bg1"/>
                </a:solidFill>
                <a:latin typeface="GreeceBlack" panose="020B0600000000000000" pitchFamily="34" charset="0"/>
              </a:rPr>
              <a:t>; Not help-meet</a:t>
            </a:r>
            <a:endParaRPr lang="en-US" sz="3500" dirty="0">
              <a:solidFill>
                <a:schemeClr val="bg1"/>
              </a:solidFill>
              <a:latin typeface="GreeceBlack" panose="020B0600000000000000" pitchFamily="34" charset="0"/>
            </a:endParaRPr>
          </a:p>
        </p:txBody>
      </p:sp>
      <p:sp>
        <p:nvSpPr>
          <p:cNvPr id="23" name="TextBox 22"/>
          <p:cNvSpPr txBox="1"/>
          <p:nvPr/>
        </p:nvSpPr>
        <p:spPr>
          <a:xfrm>
            <a:off x="642256" y="4469249"/>
            <a:ext cx="8038996" cy="1169551"/>
          </a:xfrm>
          <a:prstGeom prst="rect">
            <a:avLst/>
          </a:prstGeom>
          <a:noFill/>
        </p:spPr>
        <p:txBody>
          <a:bodyPr wrap="square" rtlCol="0">
            <a:spAutoFit/>
          </a:bodyPr>
          <a:lstStyle/>
          <a:p>
            <a:pPr marL="457200" indent="-457200">
              <a:buFont typeface="Arial" panose="020B0604020202020204" pitchFamily="34" charset="0"/>
              <a:buChar char="•"/>
            </a:pPr>
            <a:r>
              <a:rPr lang="en-US" sz="3500" dirty="0" smtClean="0">
                <a:latin typeface="GreeceBlack" panose="020B0600000000000000" pitchFamily="34" charset="0"/>
              </a:rPr>
              <a:t>Literally, A “completing counterpart”</a:t>
            </a:r>
            <a:endParaRPr lang="en-US" sz="3500" dirty="0">
              <a:solidFill>
                <a:schemeClr val="accent2">
                  <a:lumMod val="50000"/>
                </a:schemeClr>
              </a:solidFill>
              <a:latin typeface="GreeceBlack" panose="020B0600000000000000" pitchFamily="34" charset="0"/>
            </a:endParaRPr>
          </a:p>
        </p:txBody>
      </p:sp>
      <p:sp>
        <p:nvSpPr>
          <p:cNvPr id="24" name="Oval 23"/>
          <p:cNvSpPr/>
          <p:nvPr/>
        </p:nvSpPr>
        <p:spPr>
          <a:xfrm>
            <a:off x="64126" y="2133600"/>
            <a:ext cx="6576164" cy="89182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046670" y="3962400"/>
            <a:ext cx="2970937" cy="5068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066800" y="3962400"/>
            <a:ext cx="2970937" cy="5068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05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1000"/>
                                        <p:tgtEl>
                                          <p:spTgt spid="2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500"/>
                            </p:stCondLst>
                            <p:childTnLst>
                              <p:par>
                                <p:cTn id="18" presetID="22" presetClass="entr" presetSubtype="1" fill="hold" nodeType="afterEffect">
                                  <p:stCondLst>
                                    <p:cond delay="200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4000"/>
                            </p:stCondLst>
                            <p:childTnLst>
                              <p:par>
                                <p:cTn id="22" presetID="22" presetClass="entr" presetSubtype="1"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500"/>
                            </p:stCondLst>
                            <p:childTnLst>
                              <p:par>
                                <p:cTn id="31" presetID="9" presetClass="emph" presetSubtype="0" grpId="1" nodeType="afterEffect">
                                  <p:stCondLst>
                                    <p:cond delay="0"/>
                                  </p:stCondLst>
                                  <p:childTnLst>
                                    <p:set>
                                      <p:cBhvr rctx="PPT">
                                        <p:cTn id="32" dur="indefinite"/>
                                        <p:tgtEl>
                                          <p:spTgt spid="3"/>
                                        </p:tgtEl>
                                        <p:attrNameLst>
                                          <p:attrName>style.opacity</p:attrName>
                                        </p:attrNameLst>
                                      </p:cBhvr>
                                      <p:to>
                                        <p:strVal val="0.5"/>
                                      </p:to>
                                    </p:set>
                                    <p:animEffect filter="image" prLst="opacity: 0.5">
                                      <p:cBhvr rctx="IE">
                                        <p:cTn id="33" dur="indefinite"/>
                                        <p:tgtEl>
                                          <p:spTgt spid="3"/>
                                        </p:tgtEl>
                                      </p:cBhvr>
                                    </p:animEffect>
                                  </p:childTnLst>
                                </p:cTn>
                              </p:par>
                              <p:par>
                                <p:cTn id="34" presetID="9" presetClass="emph" presetSubtype="0" nodeType="withEffect">
                                  <p:stCondLst>
                                    <p:cond delay="0"/>
                                  </p:stCondLst>
                                  <p:childTnLst>
                                    <p:set>
                                      <p:cBhvr rctx="PPT">
                                        <p:cTn id="35" dur="indefinite"/>
                                        <p:tgtEl>
                                          <p:spTgt spid="16"/>
                                        </p:tgtEl>
                                        <p:attrNameLst>
                                          <p:attrName>style.opacity</p:attrName>
                                        </p:attrNameLst>
                                      </p:cBhvr>
                                      <p:to>
                                        <p:strVal val="0.5"/>
                                      </p:to>
                                    </p:set>
                                    <p:animEffect filter="image" prLst="opacity: 0.5">
                                      <p:cBhvr rctx="IE">
                                        <p:cTn id="36" dur="indefinite"/>
                                        <p:tgtEl>
                                          <p:spTgt spid="16"/>
                                        </p:tgtEl>
                                      </p:cBhvr>
                                    </p:animEffect>
                                  </p:childTnLst>
                                </p:cTn>
                              </p:par>
                              <p:par>
                                <p:cTn id="37" presetID="9" presetClass="emph" presetSubtype="0" nodeType="withEffect">
                                  <p:stCondLst>
                                    <p:cond delay="0"/>
                                  </p:stCondLst>
                                  <p:childTnLst>
                                    <p:set>
                                      <p:cBhvr rctx="PPT">
                                        <p:cTn id="38" dur="indefinite"/>
                                        <p:tgtEl>
                                          <p:spTgt spid="27"/>
                                        </p:tgtEl>
                                        <p:attrNameLst>
                                          <p:attrName>style.opacity</p:attrName>
                                        </p:attrNameLst>
                                      </p:cBhvr>
                                      <p:to>
                                        <p:strVal val="0.5"/>
                                      </p:to>
                                    </p:set>
                                    <p:animEffect filter="image" prLst="opacity: 0.5">
                                      <p:cBhvr rctx="IE">
                                        <p:cTn id="39" dur="indefinite"/>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3" grpId="2"/>
      <p:bldP spid="23" grpId="0"/>
      <p:bldP spid="23" grpId="1"/>
      <p:bldP spid="24" grpId="0" animBg="1"/>
      <p:bldP spid="2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0" name="Picture 6" descr="http://upload.wikimedia.org/wikipedia/en/0/03/GI-JOE-Movie-Figure-Roadb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2266" flipH="1">
            <a:off x="5445210" y="16630"/>
            <a:ext cx="3030682" cy="4935683"/>
          </a:xfrm>
          <a:prstGeom prst="rect">
            <a:avLst/>
          </a:prstGeom>
          <a:noFill/>
          <a:effectLst>
            <a:outerShdw blurRad="127000" dist="381000" dir="7800000" algn="t" rotWithShape="0">
              <a:prstClr val="black">
                <a:alpha val="30000"/>
              </a:prstClr>
            </a:outerShdw>
            <a:softEdge rad="127000"/>
          </a:effectLst>
          <a:extLst>
            <a:ext uri="{909E8E84-426E-40DD-AFC4-6F175D3DCCD1}">
              <a14:hiddenFill xmlns:a14="http://schemas.microsoft.com/office/drawing/2010/main">
                <a:solidFill>
                  <a:srgbClr val="FFFFFF"/>
                </a:solidFill>
              </a14:hiddenFill>
            </a:ext>
          </a:extLst>
        </p:spPr>
      </p:pic>
      <p:pic>
        <p:nvPicPr>
          <p:cNvPr id="1028" name="Picture 4" descr="http://img1.wikia.nocookie.net/__cb20130319161255/barbie-movies/images/1/12/Barbie_A_Fashion_Fairytale_Barbie_Dol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39480">
            <a:off x="592032" y="304800"/>
            <a:ext cx="3109376" cy="4359345"/>
          </a:xfrm>
          <a:prstGeom prst="rect">
            <a:avLst/>
          </a:prstGeom>
          <a:noFill/>
          <a:effectLst>
            <a:outerShdw blurRad="127000" dist="254000" dir="2700000" algn="tl" rotWithShape="0">
              <a:prstClr val="black">
                <a:alpha val="30000"/>
              </a:prstClr>
            </a:outerShdw>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17" name="TextBox 16"/>
          <p:cNvSpPr txBox="1"/>
          <p:nvPr/>
        </p:nvSpPr>
        <p:spPr>
          <a:xfrm>
            <a:off x="597423" y="4114800"/>
            <a:ext cx="2530463" cy="646331"/>
          </a:xfrm>
          <a:prstGeom prst="rect">
            <a:avLst/>
          </a:prstGeom>
          <a:noFill/>
        </p:spPr>
        <p:txBody>
          <a:bodyPr wrap="square" rtlCol="0">
            <a:spAutoFit/>
          </a:bodyPr>
          <a:lstStyle/>
          <a:p>
            <a:pPr algn="ctr"/>
            <a:r>
              <a:rPr lang="en-US" sz="3600" dirty="0" smtClean="0">
                <a:latin typeface="GreeceBlack" panose="020B0600000000000000" pitchFamily="34" charset="0"/>
              </a:rPr>
              <a:t>Barbie</a:t>
            </a:r>
            <a:endParaRPr lang="en-US" sz="3600" dirty="0">
              <a:latin typeface="GreeceBlack" panose="020B0600000000000000" pitchFamily="34" charset="0"/>
            </a:endParaRPr>
          </a:p>
        </p:txBody>
      </p:sp>
      <p:sp>
        <p:nvSpPr>
          <p:cNvPr id="36" name="TextBox 35"/>
          <p:cNvSpPr txBox="1"/>
          <p:nvPr/>
        </p:nvSpPr>
        <p:spPr>
          <a:xfrm>
            <a:off x="5943600" y="4535269"/>
            <a:ext cx="2530463" cy="646331"/>
          </a:xfrm>
          <a:prstGeom prst="rect">
            <a:avLst/>
          </a:prstGeom>
          <a:noFill/>
        </p:spPr>
        <p:txBody>
          <a:bodyPr wrap="square" rtlCol="0">
            <a:spAutoFit/>
          </a:bodyPr>
          <a:lstStyle/>
          <a:p>
            <a:pPr algn="ctr"/>
            <a:r>
              <a:rPr lang="en-US" sz="3600" dirty="0" smtClean="0">
                <a:latin typeface="GreeceBlack" panose="020B0600000000000000" pitchFamily="34" charset="0"/>
              </a:rPr>
              <a:t>G I joe</a:t>
            </a:r>
            <a:endParaRPr lang="en-US" sz="3600" dirty="0">
              <a:latin typeface="GreeceBlack" panose="020B0600000000000000" pitchFamily="34" charset="0"/>
            </a:endParaRPr>
          </a:p>
        </p:txBody>
      </p:sp>
      <p:cxnSp>
        <p:nvCxnSpPr>
          <p:cNvPr id="19" name="Straight Connector 18"/>
          <p:cNvCxnSpPr/>
          <p:nvPr/>
        </p:nvCxnSpPr>
        <p:spPr>
          <a:xfrm>
            <a:off x="1180527" y="304800"/>
            <a:ext cx="1697745" cy="4191000"/>
          </a:xfrm>
          <a:prstGeom prst="line">
            <a:avLst/>
          </a:prstGeom>
          <a:ln w="57150">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320000" flipV="1">
            <a:off x="1389078" y="293649"/>
            <a:ext cx="1697745" cy="4191000"/>
          </a:xfrm>
          <a:prstGeom prst="line">
            <a:avLst/>
          </a:prstGeom>
          <a:ln w="5715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600000">
            <a:off x="6104671" y="417830"/>
            <a:ext cx="1697745" cy="4191000"/>
          </a:xfrm>
          <a:prstGeom prst="line">
            <a:avLst/>
          </a:prstGeom>
          <a:ln w="57150">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60000" flipV="1">
            <a:off x="6132443" y="290304"/>
            <a:ext cx="1697745" cy="4191000"/>
          </a:xfrm>
          <a:prstGeom prst="line">
            <a:avLst/>
          </a:prstGeom>
          <a:ln w="5715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descr="http://cdn.sheknows.com/articles/2013/10/easy-bake-oven-6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20835">
            <a:off x="2586815" y="2326651"/>
            <a:ext cx="4723141" cy="3148760"/>
          </a:xfrm>
          <a:prstGeom prst="rect">
            <a:avLst/>
          </a:prstGeom>
          <a:noFill/>
          <a:effectLst>
            <a:outerShdw blurRad="127000" dist="254000" dir="2700000" algn="tl" rotWithShape="0">
              <a:prstClr val="black">
                <a:alpha val="30000"/>
              </a:prstClr>
            </a:outerShdw>
            <a:softEdge rad="127000"/>
          </a:effectLst>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438400" y="5144869"/>
            <a:ext cx="5013857" cy="646331"/>
          </a:xfrm>
          <a:prstGeom prst="rect">
            <a:avLst/>
          </a:prstGeom>
          <a:noFill/>
        </p:spPr>
        <p:txBody>
          <a:bodyPr wrap="square" rtlCol="0">
            <a:spAutoFit/>
          </a:bodyPr>
          <a:lstStyle/>
          <a:p>
            <a:pPr algn="ctr"/>
            <a:r>
              <a:rPr lang="en-US" sz="3600" dirty="0" smtClean="0">
                <a:latin typeface="GreeceBlack" panose="020B0600000000000000" pitchFamily="34" charset="0"/>
              </a:rPr>
              <a:t>Easy bake oven</a:t>
            </a:r>
            <a:endParaRPr lang="en-US" sz="3600" dirty="0">
              <a:latin typeface="GreeceBlack" panose="020B0600000000000000" pitchFamily="34" charset="0"/>
            </a:endParaRPr>
          </a:p>
        </p:txBody>
      </p:sp>
    </p:spTree>
    <p:extLst>
      <p:ext uri="{BB962C8B-B14F-4D97-AF65-F5344CB8AC3E}">
        <p14:creationId xmlns:p14="http://schemas.microsoft.com/office/powerpoint/2010/main" val="202885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500"/>
                                        <p:tgtEl>
                                          <p:spTgt spid="38"/>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500"/>
                                        <p:tgtEl>
                                          <p:spTgt spid="39"/>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up)">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par>
                          <p:cTn id="46" fill="hold">
                            <p:stCondLst>
                              <p:cond delay="1000"/>
                            </p:stCondLst>
                            <p:childTnLst>
                              <p:par>
                                <p:cTn id="47" presetID="9" presetClass="emph" presetSubtype="0" nodeType="afterEffect">
                                  <p:stCondLst>
                                    <p:cond delay="0"/>
                                  </p:stCondLst>
                                  <p:childTnLst>
                                    <p:set>
                                      <p:cBhvr rctx="PPT">
                                        <p:cTn id="48" dur="indefinite"/>
                                        <p:tgtEl>
                                          <p:spTgt spid="1028"/>
                                        </p:tgtEl>
                                        <p:attrNameLst>
                                          <p:attrName>style.opacity</p:attrName>
                                        </p:attrNameLst>
                                      </p:cBhvr>
                                      <p:to>
                                        <p:strVal val="0.5"/>
                                      </p:to>
                                    </p:set>
                                    <p:animEffect filter="image" prLst="opacity: 0.5">
                                      <p:cBhvr rctx="IE">
                                        <p:cTn id="49" dur="indefinite"/>
                                        <p:tgtEl>
                                          <p:spTgt spid="1028"/>
                                        </p:tgtEl>
                                      </p:cBhvr>
                                    </p:animEffect>
                                  </p:childTnLst>
                                </p:cTn>
                              </p:par>
                              <p:par>
                                <p:cTn id="50" presetID="9" presetClass="emph" presetSubtype="0" grpId="1" nodeType="withEffect">
                                  <p:stCondLst>
                                    <p:cond delay="0"/>
                                  </p:stCondLst>
                                  <p:childTnLst>
                                    <p:set>
                                      <p:cBhvr rctx="PPT">
                                        <p:cTn id="51" dur="indefinite"/>
                                        <p:tgtEl>
                                          <p:spTgt spid="17"/>
                                        </p:tgtEl>
                                        <p:attrNameLst>
                                          <p:attrName>style.opacity</p:attrName>
                                        </p:attrNameLst>
                                      </p:cBhvr>
                                      <p:to>
                                        <p:strVal val="0.5"/>
                                      </p:to>
                                    </p:set>
                                    <p:animEffect filter="image" prLst="opacity: 0.5">
                                      <p:cBhvr rctx="IE">
                                        <p:cTn id="52" dur="indefinite"/>
                                        <p:tgtEl>
                                          <p:spTgt spid="17"/>
                                        </p:tgtEl>
                                      </p:cBhvr>
                                    </p:animEffect>
                                  </p:childTnLst>
                                </p:cTn>
                              </p:par>
                              <p:par>
                                <p:cTn id="53" presetID="9" presetClass="emph" presetSubtype="0" nodeType="withEffect">
                                  <p:stCondLst>
                                    <p:cond delay="0"/>
                                  </p:stCondLst>
                                  <p:childTnLst>
                                    <p:set>
                                      <p:cBhvr rctx="PPT">
                                        <p:cTn id="54" dur="indefinite"/>
                                        <p:tgtEl>
                                          <p:spTgt spid="19"/>
                                        </p:tgtEl>
                                        <p:attrNameLst>
                                          <p:attrName>style.opacity</p:attrName>
                                        </p:attrNameLst>
                                      </p:cBhvr>
                                      <p:to>
                                        <p:strVal val="0.5"/>
                                      </p:to>
                                    </p:set>
                                    <p:animEffect filter="image" prLst="opacity: 0.5">
                                      <p:cBhvr rctx="IE">
                                        <p:cTn id="55" dur="indefinite"/>
                                        <p:tgtEl>
                                          <p:spTgt spid="19"/>
                                        </p:tgtEl>
                                      </p:cBhvr>
                                    </p:animEffect>
                                  </p:childTnLst>
                                </p:cTn>
                              </p:par>
                              <p:par>
                                <p:cTn id="56" presetID="9" presetClass="emph" presetSubtype="0" nodeType="withEffect">
                                  <p:stCondLst>
                                    <p:cond delay="0"/>
                                  </p:stCondLst>
                                  <p:childTnLst>
                                    <p:set>
                                      <p:cBhvr rctx="PPT">
                                        <p:cTn id="57" dur="indefinite"/>
                                        <p:tgtEl>
                                          <p:spTgt spid="38"/>
                                        </p:tgtEl>
                                        <p:attrNameLst>
                                          <p:attrName>style.opacity</p:attrName>
                                        </p:attrNameLst>
                                      </p:cBhvr>
                                      <p:to>
                                        <p:strVal val="0.5"/>
                                      </p:to>
                                    </p:set>
                                    <p:animEffect filter="image" prLst="opacity: 0.5">
                                      <p:cBhvr rctx="IE">
                                        <p:cTn id="58" dur="indefinite"/>
                                        <p:tgtEl>
                                          <p:spTgt spid="38"/>
                                        </p:tgtEl>
                                      </p:cBhvr>
                                    </p:animEffect>
                                  </p:childTnLst>
                                </p:cTn>
                              </p:par>
                              <p:par>
                                <p:cTn id="59" presetID="9" presetClass="emph" presetSubtype="0" nodeType="withEffect">
                                  <p:stCondLst>
                                    <p:cond delay="0"/>
                                  </p:stCondLst>
                                  <p:childTnLst>
                                    <p:set>
                                      <p:cBhvr rctx="PPT">
                                        <p:cTn id="60" dur="indefinite"/>
                                        <p:tgtEl>
                                          <p:spTgt spid="1030"/>
                                        </p:tgtEl>
                                        <p:attrNameLst>
                                          <p:attrName>style.opacity</p:attrName>
                                        </p:attrNameLst>
                                      </p:cBhvr>
                                      <p:to>
                                        <p:strVal val="0.5"/>
                                      </p:to>
                                    </p:set>
                                    <p:animEffect filter="image" prLst="opacity: 0.5">
                                      <p:cBhvr rctx="IE">
                                        <p:cTn id="61" dur="indefinite"/>
                                        <p:tgtEl>
                                          <p:spTgt spid="1030"/>
                                        </p:tgtEl>
                                      </p:cBhvr>
                                    </p:animEffect>
                                  </p:childTnLst>
                                </p:cTn>
                              </p:par>
                              <p:par>
                                <p:cTn id="62" presetID="9" presetClass="emph" presetSubtype="0" grpId="1" nodeType="withEffect">
                                  <p:stCondLst>
                                    <p:cond delay="0"/>
                                  </p:stCondLst>
                                  <p:childTnLst>
                                    <p:set>
                                      <p:cBhvr rctx="PPT">
                                        <p:cTn id="63" dur="indefinite"/>
                                        <p:tgtEl>
                                          <p:spTgt spid="36"/>
                                        </p:tgtEl>
                                        <p:attrNameLst>
                                          <p:attrName>style.opacity</p:attrName>
                                        </p:attrNameLst>
                                      </p:cBhvr>
                                      <p:to>
                                        <p:strVal val="0.5"/>
                                      </p:to>
                                    </p:set>
                                    <p:animEffect filter="image" prLst="opacity: 0.5">
                                      <p:cBhvr rctx="IE">
                                        <p:cTn id="64" dur="indefinite"/>
                                        <p:tgtEl>
                                          <p:spTgt spid="36"/>
                                        </p:tgtEl>
                                      </p:cBhvr>
                                    </p:animEffect>
                                  </p:childTnLst>
                                </p:cTn>
                              </p:par>
                              <p:par>
                                <p:cTn id="65" presetID="9" presetClass="emph" presetSubtype="0" nodeType="withEffect">
                                  <p:stCondLst>
                                    <p:cond delay="0"/>
                                  </p:stCondLst>
                                  <p:childTnLst>
                                    <p:set>
                                      <p:cBhvr rctx="PPT">
                                        <p:cTn id="66" dur="indefinite"/>
                                        <p:tgtEl>
                                          <p:spTgt spid="39"/>
                                        </p:tgtEl>
                                        <p:attrNameLst>
                                          <p:attrName>style.opacity</p:attrName>
                                        </p:attrNameLst>
                                      </p:cBhvr>
                                      <p:to>
                                        <p:strVal val="0.5"/>
                                      </p:to>
                                    </p:set>
                                    <p:animEffect filter="image" prLst="opacity: 0.5">
                                      <p:cBhvr rctx="IE">
                                        <p:cTn id="67" dur="indefinite"/>
                                        <p:tgtEl>
                                          <p:spTgt spid="39"/>
                                        </p:tgtEl>
                                      </p:cBhvr>
                                    </p:animEffect>
                                  </p:childTnLst>
                                </p:cTn>
                              </p:par>
                              <p:par>
                                <p:cTn id="68" presetID="9" presetClass="emph" presetSubtype="0" nodeType="withEffect">
                                  <p:stCondLst>
                                    <p:cond delay="0"/>
                                  </p:stCondLst>
                                  <p:childTnLst>
                                    <p:set>
                                      <p:cBhvr rctx="PPT">
                                        <p:cTn id="69" dur="indefinite"/>
                                        <p:tgtEl>
                                          <p:spTgt spid="40"/>
                                        </p:tgtEl>
                                        <p:attrNameLst>
                                          <p:attrName>style.opacity</p:attrName>
                                        </p:attrNameLst>
                                      </p:cBhvr>
                                      <p:to>
                                        <p:strVal val="0.5"/>
                                      </p:to>
                                    </p:set>
                                    <p:animEffect filter="image" prLst="opacity: 0.5">
                                      <p:cBhvr rctx="IE">
                                        <p:cTn id="70" dur="indefinite"/>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028"/>
                                        </p:tgtEl>
                                      </p:cBhvr>
                                    </p:animEffect>
                                    <p:set>
                                      <p:cBhvr>
                                        <p:cTn id="75" dur="1" fill="hold">
                                          <p:stCondLst>
                                            <p:cond delay="499"/>
                                          </p:stCondLst>
                                        </p:cTn>
                                        <p:tgtEl>
                                          <p:spTgt spid="1028"/>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030"/>
                                        </p:tgtEl>
                                      </p:cBhvr>
                                    </p:animEffect>
                                    <p:set>
                                      <p:cBhvr>
                                        <p:cTn id="81" dur="1" fill="hold">
                                          <p:stCondLst>
                                            <p:cond delay="499"/>
                                          </p:stCondLst>
                                        </p:cTn>
                                        <p:tgtEl>
                                          <p:spTgt spid="1030"/>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36"/>
                                        </p:tgtEl>
                                      </p:cBhvr>
                                    </p:animEffect>
                                    <p:set>
                                      <p:cBhvr>
                                        <p:cTn id="84" dur="1" fill="hold">
                                          <p:stCondLst>
                                            <p:cond delay="499"/>
                                          </p:stCondLst>
                                        </p:cTn>
                                        <p:tgtEl>
                                          <p:spTgt spid="3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8"/>
                                        </p:tgtEl>
                                      </p:cBhvr>
                                    </p:animEffect>
                                    <p:set>
                                      <p:cBhvr>
                                        <p:cTn id="90" dur="1" fill="hold">
                                          <p:stCondLst>
                                            <p:cond delay="499"/>
                                          </p:stCondLst>
                                        </p:cTn>
                                        <p:tgtEl>
                                          <p:spTgt spid="38"/>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9"/>
                                        </p:tgtEl>
                                      </p:cBhvr>
                                    </p:animEffect>
                                    <p:set>
                                      <p:cBhvr>
                                        <p:cTn id="93" dur="1" fill="hold">
                                          <p:stCondLst>
                                            <p:cond delay="499"/>
                                          </p:stCondLst>
                                        </p:cTn>
                                        <p:tgtEl>
                                          <p:spTgt spid="3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40"/>
                                        </p:tgtEl>
                                      </p:cBhvr>
                                    </p:animEffect>
                                    <p:set>
                                      <p:cBhvr>
                                        <p:cTn id="96" dur="1" fill="hold">
                                          <p:stCondLst>
                                            <p:cond delay="499"/>
                                          </p:stCondLst>
                                        </p:cTn>
                                        <p:tgtEl>
                                          <p:spTgt spid="40"/>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026"/>
                                        </p:tgtEl>
                                      </p:cBhvr>
                                    </p:animEffect>
                                    <p:set>
                                      <p:cBhvr>
                                        <p:cTn id="99" dur="1" fill="hold">
                                          <p:stCondLst>
                                            <p:cond delay="499"/>
                                          </p:stCondLst>
                                        </p:cTn>
                                        <p:tgtEl>
                                          <p:spTgt spid="1026"/>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37"/>
                                        </p:tgtEl>
                                      </p:cBhvr>
                                    </p:animEffect>
                                    <p:set>
                                      <p:cBhvr>
                                        <p:cTn id="10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P spid="36" grpId="0"/>
      <p:bldP spid="36" grpId="1"/>
      <p:bldP spid="36" grpId="2"/>
      <p:bldP spid="37" grpId="0"/>
      <p:bldP spid="37"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5016758"/>
          </a:xfrm>
          <a:prstGeom prst="rect">
            <a:avLst/>
          </a:prstGeom>
          <a:noFill/>
        </p:spPr>
        <p:txBody>
          <a:bodyPr wrap="square" rtlCol="0">
            <a:spAutoFit/>
          </a:bodyPr>
          <a:lstStyle/>
          <a:p>
            <a:r>
              <a:rPr lang="en-US" sz="3200" dirty="0">
                <a:solidFill>
                  <a:schemeClr val="accent2">
                    <a:lumMod val="50000"/>
                  </a:schemeClr>
                </a:solidFill>
              </a:rPr>
              <a:t>Alan Redpath -</a:t>
            </a:r>
            <a:r>
              <a:rPr lang="en-US" sz="3200" dirty="0" smtClean="0">
                <a:solidFill>
                  <a:schemeClr val="accent2">
                    <a:lumMod val="50000"/>
                  </a:schemeClr>
                </a:solidFill>
              </a:rPr>
              <a:t> </a:t>
            </a:r>
            <a:r>
              <a:rPr lang="en-US" sz="3200" dirty="0" smtClean="0"/>
              <a:t>“A </a:t>
            </a:r>
            <a:r>
              <a:rPr lang="en-US" sz="3200" dirty="0"/>
              <a:t>man who can only rule by stamping his foot had better remain single. But a man who knows how to govern his house by the love of the Lord, through sacrificial submission to the Lord, is the man who is going to make a perfect </a:t>
            </a:r>
            <a:r>
              <a:rPr lang="en-US" sz="3200" dirty="0" smtClean="0"/>
              <a:t>husband</a:t>
            </a:r>
            <a:r>
              <a:rPr lang="en-US" sz="3200" dirty="0"/>
              <a:t> </a:t>
            </a:r>
            <a:r>
              <a:rPr lang="en-US" sz="3200" dirty="0" smtClean="0"/>
              <a:t>… </a:t>
            </a:r>
            <a:endParaRPr lang="en-US" sz="3200" dirty="0">
              <a:solidFill>
                <a:schemeClr val="accent2">
                  <a:lumMod val="50000"/>
                </a:schemeClr>
              </a:solidFill>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Tree>
    <p:extLst>
      <p:ext uri="{BB962C8B-B14F-4D97-AF65-F5344CB8AC3E}">
        <p14:creationId xmlns:p14="http://schemas.microsoft.com/office/powerpoint/2010/main" val="211447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2062103"/>
          </a:xfrm>
          <a:prstGeom prst="rect">
            <a:avLst/>
          </a:prstGeom>
          <a:noFill/>
        </p:spPr>
        <p:txBody>
          <a:bodyPr wrap="square" rtlCol="0">
            <a:spAutoFit/>
          </a:bodyPr>
          <a:lstStyle/>
          <a:p>
            <a:r>
              <a:rPr lang="en-US" sz="3200" dirty="0" smtClean="0"/>
              <a:t>… The </a:t>
            </a:r>
            <a:r>
              <a:rPr lang="en-US" sz="3200" dirty="0"/>
              <a:t>woman who cannot submit to an authority like that had better remain single.”</a:t>
            </a:r>
            <a:endParaRPr lang="en-US" sz="3200" dirty="0">
              <a:solidFill>
                <a:schemeClr val="accent2">
                  <a:lumMod val="50000"/>
                </a:schemeClr>
              </a:solidFill>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Tree>
    <p:extLst>
      <p:ext uri="{BB962C8B-B14F-4D97-AF65-F5344CB8AC3E}">
        <p14:creationId xmlns:p14="http://schemas.microsoft.com/office/powerpoint/2010/main" val="14023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pic>
        <p:nvPicPr>
          <p:cNvPr id="1034" name="Picture 10" descr="http://3.bp.blogspot.com/-k4e1pu5YpGQ/UUyNhSXx18I/AAAAAAAACCA/WYzRpimb9PM/s1600/jesu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4345" flipH="1">
            <a:off x="5570646" y="778071"/>
            <a:ext cx="3048755" cy="4011665"/>
          </a:xfrm>
          <a:prstGeom prst="rect">
            <a:avLst/>
          </a:prstGeom>
          <a:noFill/>
          <a:effectLst>
            <a:outerShdw blurRad="127000" dist="254000" dir="8400000" algn="t" rotWithShape="0">
              <a:prstClr val="black">
                <a:alpha val="30000"/>
              </a:prstClr>
            </a:outerShdw>
            <a:softEdge rad="127000"/>
          </a:effectLst>
          <a:extLst>
            <a:ext uri="{909E8E84-426E-40DD-AFC4-6F175D3DCCD1}">
              <a14:hiddenFill xmlns:a14="http://schemas.microsoft.com/office/drawing/2010/main">
                <a:solidFill>
                  <a:srgbClr val="FFFFFF"/>
                </a:solidFill>
              </a14:hiddenFill>
            </a:ext>
          </a:extLst>
        </p:spPr>
      </p:pic>
      <p:pic>
        <p:nvPicPr>
          <p:cNvPr id="1036" name="Picture 12" descr="http://images.sodahead.com/polls/003360561/4234981124_jesus_christ_munir_alawi_xlar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631">
            <a:off x="1046258" y="535256"/>
            <a:ext cx="2953922" cy="4437222"/>
          </a:xfrm>
          <a:prstGeom prst="rect">
            <a:avLst/>
          </a:prstGeom>
          <a:noFill/>
          <a:effectLst>
            <a:outerShdw blurRad="127000" dist="254000" dir="2700000" algn="tl" rotWithShape="0">
              <a:prstClr val="black">
                <a:alpha val="30000"/>
              </a:prstClr>
            </a:outerShdw>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8667" y="4648200"/>
            <a:ext cx="8285583" cy="1200329"/>
          </a:xfrm>
          <a:prstGeom prst="rect">
            <a:avLst/>
          </a:prstGeom>
          <a:noFill/>
        </p:spPr>
        <p:txBody>
          <a:bodyPr wrap="square" rtlCol="0">
            <a:spAutoFit/>
          </a:bodyPr>
          <a:lstStyle/>
          <a:p>
            <a:pPr algn="ctr"/>
            <a:r>
              <a:rPr lang="en-US" sz="3600" dirty="0" smtClean="0">
                <a:latin typeface="GreeceBlack" panose="020B0600000000000000" pitchFamily="34" charset="0"/>
              </a:rPr>
              <a:t>Pre-60s Jesus vs. Post-60s Jesus</a:t>
            </a:r>
            <a:endParaRPr lang="en-US" sz="3600" dirty="0">
              <a:latin typeface="GreeceBlack" panose="020B0600000000000000" pitchFamily="34" charset="0"/>
            </a:endParaRPr>
          </a:p>
        </p:txBody>
      </p:sp>
    </p:spTree>
    <p:extLst>
      <p:ext uri="{BB962C8B-B14F-4D97-AF65-F5344CB8AC3E}">
        <p14:creationId xmlns:p14="http://schemas.microsoft.com/office/powerpoint/2010/main" val="133783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 name="TextBox 1"/>
          <p:cNvSpPr txBox="1"/>
          <p:nvPr/>
        </p:nvSpPr>
        <p:spPr>
          <a:xfrm>
            <a:off x="494452" y="513687"/>
            <a:ext cx="8258133" cy="646331"/>
          </a:xfrm>
          <a:prstGeom prst="rect">
            <a:avLst/>
          </a:prstGeom>
          <a:noFill/>
        </p:spPr>
        <p:txBody>
          <a:bodyPr wrap="square" rtlCol="0">
            <a:spAutoFit/>
          </a:bodyPr>
          <a:lstStyle/>
          <a:p>
            <a:r>
              <a:rPr lang="en-US" sz="3600" dirty="0">
                <a:solidFill>
                  <a:schemeClr val="accent2">
                    <a:lumMod val="50000"/>
                  </a:schemeClr>
                </a:solidFill>
              </a:rPr>
              <a:t>Imitate</a:t>
            </a:r>
            <a:r>
              <a:rPr lang="en-US" sz="3600" dirty="0"/>
              <a:t> </a:t>
            </a:r>
            <a:r>
              <a:rPr lang="en-US" sz="3600" dirty="0" smtClean="0"/>
              <a:t>- </a:t>
            </a:r>
            <a:r>
              <a:rPr lang="en-US" sz="3600" b="1" i="1" cap="all" dirty="0" err="1">
                <a:solidFill>
                  <a:schemeClr val="accent2">
                    <a:lumMod val="50000"/>
                  </a:schemeClr>
                </a:solidFill>
                <a:latin typeface="Times New Roman" panose="02020603050405020304" pitchFamily="18" charset="0"/>
                <a:cs typeface="Times New Roman" panose="02020603050405020304" pitchFamily="18" charset="0"/>
              </a:rPr>
              <a:t>mimētēs</a:t>
            </a:r>
            <a:r>
              <a:rPr lang="en-US" sz="3600" dirty="0">
                <a:solidFill>
                  <a:schemeClr val="accent2">
                    <a:lumMod val="50000"/>
                  </a:schemeClr>
                </a:solidFill>
              </a:rPr>
              <a:t> </a:t>
            </a:r>
            <a:r>
              <a:rPr lang="en-US" sz="3600" i="1" dirty="0"/>
              <a:t>– mimic</a:t>
            </a:r>
            <a:endParaRPr lang="en-US" sz="3600" dirty="0">
              <a:solidFill>
                <a:schemeClr val="accent2">
                  <a:lumMod val="50000"/>
                </a:schemeClr>
              </a:solidFill>
            </a:endParaRPr>
          </a:p>
        </p:txBody>
      </p:sp>
    </p:spTree>
    <p:extLst>
      <p:ext uri="{BB962C8B-B14F-4D97-AF65-F5344CB8AC3E}">
        <p14:creationId xmlns:p14="http://schemas.microsoft.com/office/powerpoint/2010/main" val="216084667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pic>
        <p:nvPicPr>
          <p:cNvPr id="1032" name="Picture 8" descr="http://mediad.publicbroadcasting.net/p/kalw/files/201310/be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468">
            <a:off x="829234" y="574665"/>
            <a:ext cx="3164855" cy="3956068"/>
          </a:xfrm>
          <a:prstGeom prst="rect">
            <a:avLst/>
          </a:prstGeom>
          <a:noFill/>
          <a:effectLst>
            <a:outerShdw blurRad="127000" dist="2540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3074" name="Picture 2" descr="http://3.bp.blogspot.com/-skJ0n4jMdF0/T9bRHf-HMGI/AAAAAAAADKs/cdiIkNwK2LI/s1600/michael-bolton-white-christmas.jpg"/>
          <p:cNvPicPr>
            <a:picLocks noChangeAspect="1" noChangeArrowheads="1"/>
          </p:cNvPicPr>
          <p:nvPr/>
        </p:nvPicPr>
        <p:blipFill rotWithShape="1">
          <a:blip r:embed="rId5">
            <a:extLst>
              <a:ext uri="{28A0092B-C50C-407E-A947-70E740481C1C}">
                <a14:useLocalDpi xmlns:a14="http://schemas.microsoft.com/office/drawing/2010/main" val="0"/>
              </a:ext>
            </a:extLst>
          </a:blip>
          <a:srcRect l="1667" r="13332"/>
          <a:stretch/>
        </p:blipFill>
        <p:spPr bwMode="auto">
          <a:xfrm rot="21105731">
            <a:off x="5139082" y="838200"/>
            <a:ext cx="3886200" cy="3429001"/>
          </a:xfrm>
          <a:prstGeom prst="rect">
            <a:avLst/>
          </a:prstGeom>
          <a:noFill/>
          <a:effectLst>
            <a:outerShdw blurRad="127000" dist="254000" dir="7800000" algn="t"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28667" y="4648200"/>
            <a:ext cx="8285583" cy="1200329"/>
          </a:xfrm>
          <a:prstGeom prst="rect">
            <a:avLst/>
          </a:prstGeom>
          <a:noFill/>
        </p:spPr>
        <p:txBody>
          <a:bodyPr wrap="square" rtlCol="0">
            <a:spAutoFit/>
          </a:bodyPr>
          <a:lstStyle/>
          <a:p>
            <a:pPr algn="ctr"/>
            <a:r>
              <a:rPr lang="en-US" sz="3600" dirty="0" smtClean="0">
                <a:latin typeface="GreeceBlack" panose="020B0600000000000000" pitchFamily="34" charset="0"/>
              </a:rPr>
              <a:t>Long-haired music vs. Long-Haired music</a:t>
            </a:r>
            <a:endParaRPr lang="en-US" sz="3600" dirty="0">
              <a:latin typeface="GreeceBlack" panose="020B0600000000000000" pitchFamily="34" charset="0"/>
            </a:endParaRPr>
          </a:p>
        </p:txBody>
      </p:sp>
    </p:spTree>
    <p:extLst>
      <p:ext uri="{BB962C8B-B14F-4D97-AF65-F5344CB8AC3E}">
        <p14:creationId xmlns:p14="http://schemas.microsoft.com/office/powerpoint/2010/main" val="191669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pic>
        <p:nvPicPr>
          <p:cNvPr id="2050" name="Picture 2" descr="http://etc.usf.edu/clipart/11000/11056/custer_11056_lg.gif"/>
          <p:cNvPicPr>
            <a:picLocks noChangeAspect="1" noChangeArrowheads="1"/>
          </p:cNvPicPr>
          <p:nvPr/>
        </p:nvPicPr>
        <p:blipFill rotWithShape="1">
          <a:blip r:embed="rId4">
            <a:extLst>
              <a:ext uri="{28A0092B-C50C-407E-A947-70E740481C1C}">
                <a14:useLocalDpi xmlns:a14="http://schemas.microsoft.com/office/drawing/2010/main" val="0"/>
              </a:ext>
            </a:extLst>
          </a:blip>
          <a:srcRect l="9888"/>
          <a:stretch/>
        </p:blipFill>
        <p:spPr bwMode="auto">
          <a:xfrm rot="21394215">
            <a:off x="4953000" y="475607"/>
            <a:ext cx="3291184" cy="4288971"/>
          </a:xfrm>
          <a:prstGeom prst="rect">
            <a:avLst/>
          </a:prstGeom>
          <a:noFill/>
          <a:effectLst>
            <a:outerShdw blurRad="127000" dist="254000" dir="7800000" algn="t"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2052" name="Picture 4" descr="http://punkglobe.com/image/november12/The%20classic%20Boy%20George%20look%20circa%201983%20(from%20George's%20personal%20phot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5421">
            <a:off x="757407" y="417093"/>
            <a:ext cx="3076575" cy="4267200"/>
          </a:xfrm>
          <a:prstGeom prst="rect">
            <a:avLst/>
          </a:prstGeom>
          <a:noFill/>
          <a:effectLst>
            <a:outerShdw blurRad="127000" dist="2540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28667" y="4648200"/>
            <a:ext cx="8285583" cy="1200329"/>
          </a:xfrm>
          <a:prstGeom prst="rect">
            <a:avLst/>
          </a:prstGeom>
          <a:noFill/>
        </p:spPr>
        <p:txBody>
          <a:bodyPr wrap="square" rtlCol="0">
            <a:spAutoFit/>
          </a:bodyPr>
          <a:lstStyle/>
          <a:p>
            <a:pPr algn="ctr"/>
            <a:r>
              <a:rPr lang="en-US" sz="3600" dirty="0" smtClean="0">
                <a:latin typeface="GreeceBlack" panose="020B0600000000000000" pitchFamily="34" charset="0"/>
              </a:rPr>
              <a:t>Boy George vs. George Armstrong Custer</a:t>
            </a:r>
            <a:endParaRPr lang="en-US" sz="3600" dirty="0">
              <a:latin typeface="GreeceBlack" panose="020B0600000000000000" pitchFamily="34" charset="0"/>
            </a:endParaRPr>
          </a:p>
        </p:txBody>
      </p:sp>
    </p:spTree>
    <p:extLst>
      <p:ext uri="{BB962C8B-B14F-4D97-AF65-F5344CB8AC3E}">
        <p14:creationId xmlns:p14="http://schemas.microsoft.com/office/powerpoint/2010/main" val="214234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1200329"/>
          </a:xfrm>
          <a:prstGeom prst="rect">
            <a:avLst/>
          </a:prstGeom>
          <a:noFill/>
        </p:spPr>
        <p:txBody>
          <a:bodyPr wrap="square" rtlCol="0">
            <a:spAutoFit/>
          </a:bodyPr>
          <a:lstStyle/>
          <a:p>
            <a:r>
              <a:rPr lang="en-US" sz="3500" dirty="0">
                <a:solidFill>
                  <a:schemeClr val="accent2">
                    <a:lumMod val="50000"/>
                  </a:schemeClr>
                </a:solidFill>
              </a:rPr>
              <a:t>For a covering </a:t>
            </a:r>
            <a:r>
              <a:rPr lang="en-US" sz="3500" dirty="0" smtClean="0"/>
              <a:t>- </a:t>
            </a:r>
            <a:r>
              <a:rPr lang="en-US" sz="3500" b="1" i="1" cap="all" dirty="0">
                <a:solidFill>
                  <a:schemeClr val="accent2">
                    <a:lumMod val="50000"/>
                  </a:schemeClr>
                </a:solidFill>
                <a:latin typeface="Times New Roman" panose="02020603050405020304" pitchFamily="18" charset="0"/>
                <a:cs typeface="Times New Roman" panose="02020603050405020304" pitchFamily="18" charset="0"/>
              </a:rPr>
              <a:t>anti</a:t>
            </a:r>
            <a:r>
              <a:rPr lang="en-US" sz="3500" dirty="0">
                <a:solidFill>
                  <a:schemeClr val="accent2">
                    <a:lumMod val="50000"/>
                  </a:schemeClr>
                </a:solidFill>
              </a:rPr>
              <a:t> </a:t>
            </a:r>
            <a:r>
              <a:rPr lang="en-US" sz="3500" dirty="0"/>
              <a:t>– </a:t>
            </a:r>
            <a:r>
              <a:rPr lang="en-US" sz="3500" i="1" dirty="0"/>
              <a:t>instead of</a:t>
            </a:r>
            <a:endParaRPr lang="en-US" sz="3500" dirty="0">
              <a:latin typeface="GreeceBlack" panose="020B0600000000000000" pitchFamily="34"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3" name="TextBox 22"/>
          <p:cNvSpPr txBox="1"/>
          <p:nvPr/>
        </p:nvSpPr>
        <p:spPr>
          <a:xfrm>
            <a:off x="424542" y="1684385"/>
            <a:ext cx="8258133" cy="4524315"/>
          </a:xfrm>
          <a:prstGeom prst="rect">
            <a:avLst/>
          </a:prstGeom>
          <a:noFill/>
        </p:spPr>
        <p:txBody>
          <a:bodyPr wrap="square" rtlCol="0">
            <a:spAutoFit/>
          </a:bodyPr>
          <a:lstStyle/>
          <a:p>
            <a:r>
              <a:rPr lang="en-US" sz="3500" dirty="0"/>
              <a:t>Deut. </a:t>
            </a:r>
            <a:r>
              <a:rPr lang="en-US" sz="3500" dirty="0" smtClean="0"/>
              <a:t>22.5 - </a:t>
            </a:r>
            <a:r>
              <a:rPr lang="en-US" sz="3500" dirty="0">
                <a:solidFill>
                  <a:schemeClr val="accent2">
                    <a:lumMod val="50000"/>
                  </a:schemeClr>
                </a:solidFill>
              </a:rPr>
              <a:t>A woman shall not wear anything that pertains to a man, nor shall a man put on a woman's garment, for all who do so are an abomination to the Lord your God.</a:t>
            </a:r>
          </a:p>
        </p:txBody>
      </p:sp>
    </p:spTree>
    <p:extLst>
      <p:ext uri="{BB962C8B-B14F-4D97-AF65-F5344CB8AC3E}">
        <p14:creationId xmlns:p14="http://schemas.microsoft.com/office/powerpoint/2010/main" val="50900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par>
                          <p:cTn id="13" fill="hold">
                            <p:stCondLst>
                              <p:cond delay="500"/>
                            </p:stCondLst>
                            <p:childTnLst>
                              <p:par>
                                <p:cTn id="14" presetID="9" presetClass="emph" presetSubtype="0" grpId="1" nodeType="afterEffect">
                                  <p:stCondLst>
                                    <p:cond delay="0"/>
                                  </p:stCondLst>
                                  <p:childTnLst>
                                    <p:set>
                                      <p:cBhvr rctx="PPT">
                                        <p:cTn id="15" dur="indefinite"/>
                                        <p:tgtEl>
                                          <p:spTgt spid="2">
                                            <p:txEl>
                                              <p:pRg st="0" end="0"/>
                                            </p:txEl>
                                          </p:spTgt>
                                        </p:tgtEl>
                                        <p:attrNameLst>
                                          <p:attrName>style.opacity</p:attrName>
                                        </p:attrNameLst>
                                      </p:cBhvr>
                                      <p:to>
                                        <p:strVal val="0.5"/>
                                      </p:to>
                                    </p:set>
                                    <p:animEffect filter="image" prLst="opacity: 0.5">
                                      <p:cBhvr rctx="IE">
                                        <p:cTn id="16" dur="indefinite"/>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
                                            <p:txEl>
                                              <p:pRg st="0" end="0"/>
                                            </p:txEl>
                                          </p:spTgt>
                                        </p:tgtEl>
                                      </p:cBhvr>
                                    </p:animEffect>
                                    <p:set>
                                      <p:cBhvr>
                                        <p:cTn id="21" dur="1" fill="hold">
                                          <p:stCondLst>
                                            <p:cond delay="499"/>
                                          </p:stCondLst>
                                        </p:cTn>
                                        <p:tgtEl>
                                          <p:spTgt spid="2">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3">
                                            <p:txEl>
                                              <p:pRg st="0" end="0"/>
                                            </p:txEl>
                                          </p:spTgt>
                                        </p:tgtEl>
                                      </p:cBhvr>
                                    </p:animEffect>
                                    <p:set>
                                      <p:cBhvr>
                                        <p:cTn id="24" dur="1" fill="hold">
                                          <p:stCondLst>
                                            <p:cond delay="499"/>
                                          </p:stCondLst>
                                        </p:cTn>
                                        <p:tgtEl>
                                          <p:spTgt spid="2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allAtOnce"/>
      <p:bldP spid="2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26169"/>
            <a:ext cx="8258133" cy="3970318"/>
          </a:xfrm>
          <a:prstGeom prst="rect">
            <a:avLst/>
          </a:prstGeom>
          <a:noFill/>
        </p:spPr>
        <p:txBody>
          <a:bodyPr wrap="square" rtlCol="0">
            <a:spAutoFit/>
          </a:bodyPr>
          <a:lstStyle/>
          <a:p>
            <a:r>
              <a:rPr lang="en-US" sz="3600" dirty="0">
                <a:solidFill>
                  <a:schemeClr val="accent2">
                    <a:lumMod val="50000"/>
                  </a:schemeClr>
                </a:solidFill>
              </a:rPr>
              <a:t>Ray Stedman </a:t>
            </a:r>
            <a:r>
              <a:rPr lang="en-US" sz="3600" dirty="0" smtClean="0">
                <a:solidFill>
                  <a:schemeClr val="accent2">
                    <a:lumMod val="50000"/>
                  </a:schemeClr>
                </a:solidFill>
              </a:rPr>
              <a:t>-</a:t>
            </a:r>
            <a:r>
              <a:rPr lang="en-US" sz="3600" dirty="0" smtClean="0"/>
              <a:t> </a:t>
            </a:r>
            <a:r>
              <a:rPr lang="en-US" sz="3600" dirty="0"/>
              <a:t>“It has now become a question, not so much of women wearing hats in church, but of whether they are going to wear the pants at home.”</a:t>
            </a:r>
            <a:endParaRPr lang="en-US" sz="3500" dirty="0">
              <a:latin typeface="GreeceBlack" panose="020B0600000000000000" pitchFamily="34"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Tree>
    <p:extLst>
      <p:ext uri="{BB962C8B-B14F-4D97-AF65-F5344CB8AC3E}">
        <p14:creationId xmlns:p14="http://schemas.microsoft.com/office/powerpoint/2010/main" val="144168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85800"/>
            <a:ext cx="8258133" cy="1754326"/>
          </a:xfrm>
          <a:prstGeom prst="rect">
            <a:avLst/>
          </a:prstGeom>
          <a:noFill/>
        </p:spPr>
        <p:txBody>
          <a:bodyPr wrap="square" rtlCol="0">
            <a:spAutoFit/>
          </a:bodyPr>
          <a:lstStyle/>
          <a:p>
            <a:r>
              <a:rPr lang="en-US" sz="3600" dirty="0">
                <a:solidFill>
                  <a:schemeClr val="accent2">
                    <a:lumMod val="50000"/>
                  </a:schemeClr>
                </a:solidFill>
              </a:rPr>
              <a:t>Contentious</a:t>
            </a:r>
            <a:r>
              <a:rPr lang="en-US" sz="3600" dirty="0"/>
              <a:t> </a:t>
            </a:r>
            <a:r>
              <a:rPr lang="en-US" sz="3600" dirty="0" smtClean="0"/>
              <a:t>- </a:t>
            </a:r>
            <a:r>
              <a:rPr lang="en-US" sz="3600" i="1" dirty="0" err="1"/>
              <a:t>philoneikos</a:t>
            </a:r>
            <a:r>
              <a:rPr lang="en-US" sz="3600" dirty="0"/>
              <a:t> </a:t>
            </a:r>
            <a:r>
              <a:rPr lang="en-US" sz="3600" dirty="0" smtClean="0">
                <a:latin typeface="Aaron" panose="02020900000000000000" pitchFamily="18" charset="0"/>
              </a:rPr>
              <a:t>=</a:t>
            </a:r>
            <a:r>
              <a:rPr lang="en-US" sz="3600" dirty="0" smtClean="0"/>
              <a:t> </a:t>
            </a:r>
            <a:r>
              <a:rPr lang="en-US" sz="3600" b="1" i="1" cap="all" dirty="0" err="1">
                <a:solidFill>
                  <a:schemeClr val="accent2">
                    <a:lumMod val="50000"/>
                  </a:schemeClr>
                </a:solidFill>
                <a:latin typeface="Times New Roman" panose="02020603050405020304" pitchFamily="18" charset="0"/>
                <a:cs typeface="Times New Roman" panose="02020603050405020304" pitchFamily="18" charset="0"/>
              </a:rPr>
              <a:t>philos</a:t>
            </a:r>
            <a:r>
              <a:rPr lang="en-US" sz="3600" dirty="0">
                <a:solidFill>
                  <a:schemeClr val="accent2">
                    <a:lumMod val="50000"/>
                  </a:schemeClr>
                </a:solidFill>
              </a:rPr>
              <a:t> </a:t>
            </a:r>
            <a:r>
              <a:rPr lang="en-US" sz="3600" dirty="0" smtClean="0">
                <a:latin typeface="Aaron" panose="02020900000000000000" pitchFamily="18" charset="0"/>
              </a:rPr>
              <a:t>+</a:t>
            </a:r>
            <a:r>
              <a:rPr lang="en-US" sz="3600" dirty="0" smtClean="0"/>
              <a:t> </a:t>
            </a:r>
            <a:r>
              <a:rPr lang="en-US" sz="3600" b="1" i="1" cap="all" dirty="0" err="1" smtClean="0">
                <a:solidFill>
                  <a:schemeClr val="accent2">
                    <a:lumMod val="50000"/>
                  </a:schemeClr>
                </a:solidFill>
                <a:latin typeface="Times New Roman" panose="02020603050405020304" pitchFamily="18" charset="0"/>
                <a:cs typeface="Times New Roman" panose="02020603050405020304" pitchFamily="18" charset="0"/>
              </a:rPr>
              <a:t>nikē</a:t>
            </a:r>
            <a:r>
              <a:rPr lang="en-US" sz="3600" b="1" i="1" cap="all"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600" cap="all" dirty="0" smtClean="0">
                <a:solidFill>
                  <a:schemeClr val="bg1"/>
                </a:solidFill>
                <a:cs typeface="Times New Roman" panose="02020603050405020304" pitchFamily="18" charset="0"/>
              </a:rPr>
              <a:t>(a lover of victory)</a:t>
            </a:r>
            <a:endParaRPr lang="en-US" sz="3500" b="1" cap="all" dirty="0">
              <a:solidFill>
                <a:schemeClr val="bg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Tree>
    <p:extLst>
      <p:ext uri="{BB962C8B-B14F-4D97-AF65-F5344CB8AC3E}">
        <p14:creationId xmlns:p14="http://schemas.microsoft.com/office/powerpoint/2010/main" val="338593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85800"/>
            <a:ext cx="8258133" cy="5478423"/>
          </a:xfrm>
          <a:prstGeom prst="rect">
            <a:avLst/>
          </a:prstGeom>
          <a:noFill/>
        </p:spPr>
        <p:txBody>
          <a:bodyPr wrap="square" rtlCol="0">
            <a:spAutoFit/>
          </a:bodyPr>
          <a:lstStyle/>
          <a:p>
            <a:r>
              <a:rPr lang="en-US" sz="3500" dirty="0">
                <a:solidFill>
                  <a:schemeClr val="accent2">
                    <a:lumMod val="50000"/>
                  </a:schemeClr>
                </a:solidFill>
              </a:rPr>
              <a:t>Warren Wiersbe </a:t>
            </a:r>
            <a:r>
              <a:rPr lang="en-US" sz="3500" dirty="0" smtClean="0">
                <a:solidFill>
                  <a:schemeClr val="accent2">
                    <a:lumMod val="50000"/>
                  </a:schemeClr>
                </a:solidFill>
              </a:rPr>
              <a:t>- </a:t>
            </a:r>
            <a:r>
              <a:rPr lang="en-US" sz="3500" dirty="0"/>
              <a:t>“How does this matter of </a:t>
            </a:r>
            <a:r>
              <a:rPr lang="en-US" sz="3500" dirty="0" smtClean="0"/>
              <a:t>‘wearing hats’ </a:t>
            </a:r>
            <a:r>
              <a:rPr lang="en-US" sz="3500" dirty="0"/>
              <a:t>and </a:t>
            </a:r>
            <a:r>
              <a:rPr lang="en-US" sz="3500" dirty="0" smtClean="0"/>
              <a:t>‘wearing </a:t>
            </a:r>
            <a:r>
              <a:rPr lang="en-US" sz="3500" dirty="0"/>
              <a:t>short </a:t>
            </a:r>
            <a:r>
              <a:rPr lang="en-US" sz="3500" dirty="0" smtClean="0"/>
              <a:t>hair’ </a:t>
            </a:r>
            <a:r>
              <a:rPr lang="en-US" sz="3500" dirty="0"/>
              <a:t>apply to us today? While we do not have all of the same circumstances that Paul had to deal with in Corinth, we must admit that a woman or a </a:t>
            </a:r>
            <a:r>
              <a:rPr lang="en-US" sz="3500" dirty="0" smtClean="0"/>
              <a:t>man</a:t>
            </a:r>
            <a:endParaRPr lang="en-US" sz="3500" dirty="0"/>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Tree>
    <p:extLst>
      <p:ext uri="{BB962C8B-B14F-4D97-AF65-F5344CB8AC3E}">
        <p14:creationId xmlns:p14="http://schemas.microsoft.com/office/powerpoint/2010/main" val="219583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 name="TextBox 1"/>
          <p:cNvSpPr txBox="1"/>
          <p:nvPr/>
        </p:nvSpPr>
        <p:spPr>
          <a:xfrm>
            <a:off x="428667" y="685800"/>
            <a:ext cx="8258133" cy="4939814"/>
          </a:xfrm>
          <a:prstGeom prst="rect">
            <a:avLst/>
          </a:prstGeom>
          <a:noFill/>
        </p:spPr>
        <p:txBody>
          <a:bodyPr wrap="square" rtlCol="0">
            <a:spAutoFit/>
          </a:bodyPr>
          <a:lstStyle/>
          <a:p>
            <a:r>
              <a:rPr lang="en-US" sz="3500" dirty="0"/>
              <a:t>out of place is always a hindrance to the work of God. There ought to be modesty in the local church, both in dress and action. We dare not conform to the world, lest we lose our testimony.”</a:t>
            </a:r>
          </a:p>
        </p:txBody>
      </p:sp>
      <p:sp>
        <p:nvSpPr>
          <p:cNvPr id="31" name="TextBox 30"/>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32" name="TextBox 31"/>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33" name="TextBox 32"/>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34" name="TextBox 33"/>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35" name="TextBox 3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sp>
        <p:nvSpPr>
          <p:cNvPr id="22" name="TextBox 21"/>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Tree>
    <p:extLst>
      <p:ext uri="{BB962C8B-B14F-4D97-AF65-F5344CB8AC3E}">
        <p14:creationId xmlns:p14="http://schemas.microsoft.com/office/powerpoint/2010/main" val="387676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095277" y="6004143"/>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grpSp>
        <p:nvGrpSpPr>
          <p:cNvPr id="40" name="Group 39"/>
          <p:cNvGrpSpPr/>
          <p:nvPr/>
        </p:nvGrpSpPr>
        <p:grpSpPr>
          <a:xfrm>
            <a:off x="678783" y="0"/>
            <a:ext cx="7931817" cy="5488805"/>
            <a:chOff x="678783" y="0"/>
            <a:chExt cx="7931817" cy="5488805"/>
          </a:xfrm>
        </p:grpSpPr>
        <p:sp>
          <p:nvSpPr>
            <p:cNvPr id="41" name="Round Same Side Corner Rectangle 40"/>
            <p:cNvSpPr/>
            <p:nvPr/>
          </p:nvSpPr>
          <p:spPr>
            <a:xfrm flipH="1" flipV="1">
              <a:off x="6713059" y="4114800"/>
              <a:ext cx="1135541" cy="137400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p:nvSpPr>
          <p:spPr>
            <a:xfrm flipH="1" flipV="1">
              <a:off x="1676400" y="4112395"/>
              <a:ext cx="1135541" cy="137400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852941" y="0"/>
              <a:ext cx="5875350" cy="1828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701517" y="1042023"/>
              <a:ext cx="7439023" cy="2869393"/>
            </a:xfrm>
            <a:custGeom>
              <a:avLst/>
              <a:gdLst>
                <a:gd name="connsiteX0" fmla="*/ 531680 w 6730841"/>
                <a:gd name="connsiteY0" fmla="*/ 2068613 h 2381155"/>
                <a:gd name="connsiteX1" fmla="*/ 551135 w 6730841"/>
                <a:gd name="connsiteY1" fmla="*/ 1932426 h 2381155"/>
                <a:gd name="connsiteX2" fmla="*/ 667867 w 6730841"/>
                <a:gd name="connsiteY2" fmla="*/ 862383 h 2381155"/>
                <a:gd name="connsiteX3" fmla="*/ 1737910 w 6730841"/>
                <a:gd name="connsiteY3" fmla="*/ 142536 h 2381155"/>
                <a:gd name="connsiteX4" fmla="*/ 5395510 w 6730841"/>
                <a:gd name="connsiteY4" fmla="*/ 84170 h 2381155"/>
                <a:gd name="connsiteX5" fmla="*/ 6309910 w 6730841"/>
                <a:gd name="connsiteY5" fmla="*/ 1076392 h 2381155"/>
                <a:gd name="connsiteX6" fmla="*/ 6251544 w 6730841"/>
                <a:gd name="connsiteY6" fmla="*/ 2224255 h 2381155"/>
                <a:gd name="connsiteX7" fmla="*/ 531680 w 6730841"/>
                <a:gd name="connsiteY7" fmla="*/ 2360443 h 2381155"/>
                <a:gd name="connsiteX8" fmla="*/ 590046 w 6730841"/>
                <a:gd name="connsiteY8" fmla="*/ 2126979 h 2381155"/>
                <a:gd name="connsiteX0" fmla="*/ 838 w 6199999"/>
                <a:gd name="connsiteY0" fmla="*/ 2068613 h 2381155"/>
                <a:gd name="connsiteX1" fmla="*/ 20293 w 6199999"/>
                <a:gd name="connsiteY1" fmla="*/ 1932426 h 2381155"/>
                <a:gd name="connsiteX2" fmla="*/ 137025 w 6199999"/>
                <a:gd name="connsiteY2" fmla="*/ 862383 h 2381155"/>
                <a:gd name="connsiteX3" fmla="*/ 1207068 w 6199999"/>
                <a:gd name="connsiteY3" fmla="*/ 142536 h 2381155"/>
                <a:gd name="connsiteX4" fmla="*/ 4864668 w 6199999"/>
                <a:gd name="connsiteY4" fmla="*/ 84170 h 2381155"/>
                <a:gd name="connsiteX5" fmla="*/ 5779068 w 6199999"/>
                <a:gd name="connsiteY5" fmla="*/ 1076392 h 2381155"/>
                <a:gd name="connsiteX6" fmla="*/ 5720702 w 6199999"/>
                <a:gd name="connsiteY6" fmla="*/ 2224255 h 2381155"/>
                <a:gd name="connsiteX7" fmla="*/ 838 w 6199999"/>
                <a:gd name="connsiteY7" fmla="*/ 2360443 h 2381155"/>
                <a:gd name="connsiteX0" fmla="*/ 838 w 6199999"/>
                <a:gd name="connsiteY0" fmla="*/ 2068613 h 2381155"/>
                <a:gd name="connsiteX1" fmla="*/ 20293 w 6199999"/>
                <a:gd name="connsiteY1" fmla="*/ 1932426 h 2381155"/>
                <a:gd name="connsiteX2" fmla="*/ 137025 w 6199999"/>
                <a:gd name="connsiteY2" fmla="*/ 862383 h 2381155"/>
                <a:gd name="connsiteX3" fmla="*/ 1207068 w 6199999"/>
                <a:gd name="connsiteY3" fmla="*/ 142536 h 2381155"/>
                <a:gd name="connsiteX4" fmla="*/ 4864668 w 6199999"/>
                <a:gd name="connsiteY4" fmla="*/ 84170 h 2381155"/>
                <a:gd name="connsiteX5" fmla="*/ 5779068 w 6199999"/>
                <a:gd name="connsiteY5" fmla="*/ 1076392 h 2381155"/>
                <a:gd name="connsiteX6" fmla="*/ 5720702 w 6199999"/>
                <a:gd name="connsiteY6" fmla="*/ 2224255 h 2381155"/>
                <a:gd name="connsiteX7" fmla="*/ 838 w 6199999"/>
                <a:gd name="connsiteY7" fmla="*/ 2360443 h 2381155"/>
                <a:gd name="connsiteX8" fmla="*/ 838 w 6199999"/>
                <a:gd name="connsiteY8" fmla="*/ 2068613 h 2381155"/>
                <a:gd name="connsiteX0" fmla="*/ 838 w 6037370"/>
                <a:gd name="connsiteY0" fmla="*/ 2152957 h 2465499"/>
                <a:gd name="connsiteX1" fmla="*/ 20293 w 6037370"/>
                <a:gd name="connsiteY1" fmla="*/ 2016770 h 2465499"/>
                <a:gd name="connsiteX2" fmla="*/ 137025 w 6037370"/>
                <a:gd name="connsiteY2" fmla="*/ 946727 h 2465499"/>
                <a:gd name="connsiteX3" fmla="*/ 1207068 w 6037370"/>
                <a:gd name="connsiteY3" fmla="*/ 226880 h 2465499"/>
                <a:gd name="connsiteX4" fmla="*/ 4864668 w 6037370"/>
                <a:gd name="connsiteY4" fmla="*/ 168514 h 2465499"/>
                <a:gd name="connsiteX5" fmla="*/ 5720702 w 6037370"/>
                <a:gd name="connsiteY5" fmla="*/ 2308599 h 2465499"/>
                <a:gd name="connsiteX6" fmla="*/ 838 w 6037370"/>
                <a:gd name="connsiteY6" fmla="*/ 2444787 h 2465499"/>
                <a:gd name="connsiteX7" fmla="*/ 838 w 6037370"/>
                <a:gd name="connsiteY7" fmla="*/ 2152957 h 2465499"/>
                <a:gd name="connsiteX0" fmla="*/ 0 w 6036532"/>
                <a:gd name="connsiteY0" fmla="*/ 2444787 h 2465499"/>
                <a:gd name="connsiteX1" fmla="*/ 19455 w 6036532"/>
                <a:gd name="connsiteY1" fmla="*/ 2016770 h 2465499"/>
                <a:gd name="connsiteX2" fmla="*/ 136187 w 6036532"/>
                <a:gd name="connsiteY2" fmla="*/ 946727 h 2465499"/>
                <a:gd name="connsiteX3" fmla="*/ 1206230 w 6036532"/>
                <a:gd name="connsiteY3" fmla="*/ 226880 h 2465499"/>
                <a:gd name="connsiteX4" fmla="*/ 4863830 w 6036532"/>
                <a:gd name="connsiteY4" fmla="*/ 168514 h 2465499"/>
                <a:gd name="connsiteX5" fmla="*/ 5719864 w 6036532"/>
                <a:gd name="connsiteY5" fmla="*/ 2308599 h 2465499"/>
                <a:gd name="connsiteX6" fmla="*/ 0 w 6036532"/>
                <a:gd name="connsiteY6" fmla="*/ 2444787 h 2465499"/>
                <a:gd name="connsiteX0" fmla="*/ 0 w 6163018"/>
                <a:gd name="connsiteY0" fmla="*/ 2339311 h 2360023"/>
                <a:gd name="connsiteX1" fmla="*/ 19455 w 6163018"/>
                <a:gd name="connsiteY1" fmla="*/ 1911294 h 2360023"/>
                <a:gd name="connsiteX2" fmla="*/ 136187 w 6163018"/>
                <a:gd name="connsiteY2" fmla="*/ 841251 h 2360023"/>
                <a:gd name="connsiteX3" fmla="*/ 1206230 w 6163018"/>
                <a:gd name="connsiteY3" fmla="*/ 121404 h 2360023"/>
                <a:gd name="connsiteX4" fmla="*/ 4863830 w 6163018"/>
                <a:gd name="connsiteY4" fmla="*/ 63038 h 2360023"/>
                <a:gd name="connsiteX5" fmla="*/ 5680953 w 6163018"/>
                <a:gd name="connsiteY5" fmla="*/ 763430 h 2360023"/>
                <a:gd name="connsiteX6" fmla="*/ 5719864 w 6163018"/>
                <a:gd name="connsiteY6" fmla="*/ 2203123 h 2360023"/>
                <a:gd name="connsiteX7" fmla="*/ 0 w 6163018"/>
                <a:gd name="connsiteY7" fmla="*/ 2339311 h 2360023"/>
                <a:gd name="connsiteX0" fmla="*/ 0 w 6303292"/>
                <a:gd name="connsiteY0" fmla="*/ 2339311 h 2341404"/>
                <a:gd name="connsiteX1" fmla="*/ 19455 w 6303292"/>
                <a:gd name="connsiteY1" fmla="*/ 1911294 h 2341404"/>
                <a:gd name="connsiteX2" fmla="*/ 136187 w 6303292"/>
                <a:gd name="connsiteY2" fmla="*/ 841251 h 2341404"/>
                <a:gd name="connsiteX3" fmla="*/ 1206230 w 6303292"/>
                <a:gd name="connsiteY3" fmla="*/ 121404 h 2341404"/>
                <a:gd name="connsiteX4" fmla="*/ 4863830 w 6303292"/>
                <a:gd name="connsiteY4" fmla="*/ 63038 h 2341404"/>
                <a:gd name="connsiteX5" fmla="*/ 5680953 w 6303292"/>
                <a:gd name="connsiteY5" fmla="*/ 763430 h 2341404"/>
                <a:gd name="connsiteX6" fmla="*/ 6108970 w 6303292"/>
                <a:gd name="connsiteY6" fmla="*/ 1911294 h 2341404"/>
                <a:gd name="connsiteX7" fmla="*/ 5719864 w 6303292"/>
                <a:gd name="connsiteY7" fmla="*/ 2203123 h 2341404"/>
                <a:gd name="connsiteX8" fmla="*/ 0 w 6303292"/>
                <a:gd name="connsiteY8" fmla="*/ 2339311 h 2341404"/>
                <a:gd name="connsiteX0" fmla="*/ 0 w 6165090"/>
                <a:gd name="connsiteY0" fmla="*/ 2339311 h 2341404"/>
                <a:gd name="connsiteX1" fmla="*/ 19455 w 6165090"/>
                <a:gd name="connsiteY1" fmla="*/ 1911294 h 2341404"/>
                <a:gd name="connsiteX2" fmla="*/ 136187 w 6165090"/>
                <a:gd name="connsiteY2" fmla="*/ 841251 h 2341404"/>
                <a:gd name="connsiteX3" fmla="*/ 1206230 w 6165090"/>
                <a:gd name="connsiteY3" fmla="*/ 121404 h 2341404"/>
                <a:gd name="connsiteX4" fmla="*/ 4863830 w 6165090"/>
                <a:gd name="connsiteY4" fmla="*/ 63038 h 2341404"/>
                <a:gd name="connsiteX5" fmla="*/ 5680953 w 6165090"/>
                <a:gd name="connsiteY5" fmla="*/ 763430 h 2341404"/>
                <a:gd name="connsiteX6" fmla="*/ 5778229 w 6165090"/>
                <a:gd name="connsiteY6" fmla="*/ 1911294 h 2341404"/>
                <a:gd name="connsiteX7" fmla="*/ 5719864 w 6165090"/>
                <a:gd name="connsiteY7" fmla="*/ 2203123 h 2341404"/>
                <a:gd name="connsiteX8" fmla="*/ 0 w 6165090"/>
                <a:gd name="connsiteY8" fmla="*/ 2339311 h 2341404"/>
                <a:gd name="connsiteX0" fmla="*/ 5719864 w 5869669"/>
                <a:gd name="connsiteY0" fmla="*/ 2203123 h 2341404"/>
                <a:gd name="connsiteX1" fmla="*/ 0 w 5869669"/>
                <a:gd name="connsiteY1" fmla="*/ 2339311 h 2341404"/>
                <a:gd name="connsiteX2" fmla="*/ 19455 w 5869669"/>
                <a:gd name="connsiteY2" fmla="*/ 1911294 h 2341404"/>
                <a:gd name="connsiteX3" fmla="*/ 136187 w 5869669"/>
                <a:gd name="connsiteY3" fmla="*/ 841251 h 2341404"/>
                <a:gd name="connsiteX4" fmla="*/ 1206230 w 5869669"/>
                <a:gd name="connsiteY4" fmla="*/ 121404 h 2341404"/>
                <a:gd name="connsiteX5" fmla="*/ 4863830 w 5869669"/>
                <a:gd name="connsiteY5" fmla="*/ 63038 h 2341404"/>
                <a:gd name="connsiteX6" fmla="*/ 5680953 w 5869669"/>
                <a:gd name="connsiteY6" fmla="*/ 763430 h 2341404"/>
                <a:gd name="connsiteX7" fmla="*/ 5869669 w 5869669"/>
                <a:gd name="connsiteY7" fmla="*/ 2002734 h 2341404"/>
                <a:gd name="connsiteX0" fmla="*/ 5719864 w 5761156"/>
                <a:gd name="connsiteY0" fmla="*/ 2203123 h 2341404"/>
                <a:gd name="connsiteX1" fmla="*/ 0 w 5761156"/>
                <a:gd name="connsiteY1" fmla="*/ 2339311 h 2341404"/>
                <a:gd name="connsiteX2" fmla="*/ 19455 w 5761156"/>
                <a:gd name="connsiteY2" fmla="*/ 1911294 h 2341404"/>
                <a:gd name="connsiteX3" fmla="*/ 136187 w 5761156"/>
                <a:gd name="connsiteY3" fmla="*/ 841251 h 2341404"/>
                <a:gd name="connsiteX4" fmla="*/ 1206230 w 5761156"/>
                <a:gd name="connsiteY4" fmla="*/ 121404 h 2341404"/>
                <a:gd name="connsiteX5" fmla="*/ 4863830 w 5761156"/>
                <a:gd name="connsiteY5" fmla="*/ 63038 h 2341404"/>
                <a:gd name="connsiteX6" fmla="*/ 5680953 w 5761156"/>
                <a:gd name="connsiteY6" fmla="*/ 763430 h 2341404"/>
                <a:gd name="connsiteX7" fmla="*/ 5714026 w 5761156"/>
                <a:gd name="connsiteY7" fmla="*/ 1886002 h 2341404"/>
                <a:gd name="connsiteX0" fmla="*/ 5719864 w 5765372"/>
                <a:gd name="connsiteY0" fmla="*/ 2203123 h 2341404"/>
                <a:gd name="connsiteX1" fmla="*/ 0 w 5765372"/>
                <a:gd name="connsiteY1" fmla="*/ 2339311 h 2341404"/>
                <a:gd name="connsiteX2" fmla="*/ 19455 w 5765372"/>
                <a:gd name="connsiteY2" fmla="*/ 1911294 h 2341404"/>
                <a:gd name="connsiteX3" fmla="*/ 136187 w 5765372"/>
                <a:gd name="connsiteY3" fmla="*/ 841251 h 2341404"/>
                <a:gd name="connsiteX4" fmla="*/ 1206230 w 5765372"/>
                <a:gd name="connsiteY4" fmla="*/ 121404 h 2341404"/>
                <a:gd name="connsiteX5" fmla="*/ 4863830 w 5765372"/>
                <a:gd name="connsiteY5" fmla="*/ 63038 h 2341404"/>
                <a:gd name="connsiteX6" fmla="*/ 5680953 w 5765372"/>
                <a:gd name="connsiteY6" fmla="*/ 763430 h 2341404"/>
                <a:gd name="connsiteX7" fmla="*/ 5733481 w 5765372"/>
                <a:gd name="connsiteY7" fmla="*/ 1905458 h 2341404"/>
                <a:gd name="connsiteX0" fmla="*/ 5719864 w 5733481"/>
                <a:gd name="connsiteY0" fmla="*/ 2212948 h 2351229"/>
                <a:gd name="connsiteX1" fmla="*/ 0 w 5733481"/>
                <a:gd name="connsiteY1" fmla="*/ 2349136 h 2351229"/>
                <a:gd name="connsiteX2" fmla="*/ 19455 w 5733481"/>
                <a:gd name="connsiteY2" fmla="*/ 1921119 h 2351229"/>
                <a:gd name="connsiteX3" fmla="*/ 136187 w 5733481"/>
                <a:gd name="connsiteY3" fmla="*/ 851076 h 2351229"/>
                <a:gd name="connsiteX4" fmla="*/ 1206230 w 5733481"/>
                <a:gd name="connsiteY4" fmla="*/ 131229 h 2351229"/>
                <a:gd name="connsiteX5" fmla="*/ 4863830 w 5733481"/>
                <a:gd name="connsiteY5" fmla="*/ 72863 h 2351229"/>
                <a:gd name="connsiteX6" fmla="*/ 5622587 w 5733481"/>
                <a:gd name="connsiteY6" fmla="*/ 909442 h 2351229"/>
                <a:gd name="connsiteX7" fmla="*/ 5733481 w 5733481"/>
                <a:gd name="connsiteY7" fmla="*/ 1915283 h 2351229"/>
                <a:gd name="connsiteX0" fmla="*/ 5719864 w 5733481"/>
                <a:gd name="connsiteY0" fmla="*/ 2212948 h 2351229"/>
                <a:gd name="connsiteX1" fmla="*/ 0 w 5733481"/>
                <a:gd name="connsiteY1" fmla="*/ 2349136 h 2351229"/>
                <a:gd name="connsiteX2" fmla="*/ 19455 w 5733481"/>
                <a:gd name="connsiteY2" fmla="*/ 1921119 h 2351229"/>
                <a:gd name="connsiteX3" fmla="*/ 136187 w 5733481"/>
                <a:gd name="connsiteY3" fmla="*/ 851076 h 2351229"/>
                <a:gd name="connsiteX4" fmla="*/ 1206230 w 5733481"/>
                <a:gd name="connsiteY4" fmla="*/ 131229 h 2351229"/>
                <a:gd name="connsiteX5" fmla="*/ 4863830 w 5733481"/>
                <a:gd name="connsiteY5" fmla="*/ 72863 h 2351229"/>
                <a:gd name="connsiteX6" fmla="*/ 5622587 w 5733481"/>
                <a:gd name="connsiteY6" fmla="*/ 909442 h 2351229"/>
                <a:gd name="connsiteX7" fmla="*/ 5733481 w 5733481"/>
                <a:gd name="connsiteY7" fmla="*/ 1915283 h 2351229"/>
                <a:gd name="connsiteX0" fmla="*/ 5719864 w 5750632"/>
                <a:gd name="connsiteY0" fmla="*/ 2212948 h 2351229"/>
                <a:gd name="connsiteX1" fmla="*/ 0 w 5750632"/>
                <a:gd name="connsiteY1" fmla="*/ 2349136 h 2351229"/>
                <a:gd name="connsiteX2" fmla="*/ 19455 w 5750632"/>
                <a:gd name="connsiteY2" fmla="*/ 1921119 h 2351229"/>
                <a:gd name="connsiteX3" fmla="*/ 136187 w 5750632"/>
                <a:gd name="connsiteY3" fmla="*/ 851076 h 2351229"/>
                <a:gd name="connsiteX4" fmla="*/ 1206230 w 5750632"/>
                <a:gd name="connsiteY4" fmla="*/ 131229 h 2351229"/>
                <a:gd name="connsiteX5" fmla="*/ 4863830 w 5750632"/>
                <a:gd name="connsiteY5" fmla="*/ 72863 h 2351229"/>
                <a:gd name="connsiteX6" fmla="*/ 5661497 w 5750632"/>
                <a:gd name="connsiteY6" fmla="*/ 909442 h 2351229"/>
                <a:gd name="connsiteX7" fmla="*/ 5733481 w 5750632"/>
                <a:gd name="connsiteY7" fmla="*/ 1915283 h 2351229"/>
                <a:gd name="connsiteX0" fmla="*/ 5719864 w 5733481"/>
                <a:gd name="connsiteY0" fmla="*/ 2212948 h 2351229"/>
                <a:gd name="connsiteX1" fmla="*/ 0 w 5733481"/>
                <a:gd name="connsiteY1" fmla="*/ 2349136 h 2351229"/>
                <a:gd name="connsiteX2" fmla="*/ 19455 w 5733481"/>
                <a:gd name="connsiteY2" fmla="*/ 1921119 h 2351229"/>
                <a:gd name="connsiteX3" fmla="*/ 136187 w 5733481"/>
                <a:gd name="connsiteY3" fmla="*/ 851076 h 2351229"/>
                <a:gd name="connsiteX4" fmla="*/ 1206230 w 5733481"/>
                <a:gd name="connsiteY4" fmla="*/ 131229 h 2351229"/>
                <a:gd name="connsiteX5" fmla="*/ 4863830 w 5733481"/>
                <a:gd name="connsiteY5" fmla="*/ 72863 h 2351229"/>
                <a:gd name="connsiteX6" fmla="*/ 5661497 w 5733481"/>
                <a:gd name="connsiteY6" fmla="*/ 909442 h 2351229"/>
                <a:gd name="connsiteX7" fmla="*/ 5733481 w 5733481"/>
                <a:gd name="connsiteY7" fmla="*/ 1915283 h 2351229"/>
                <a:gd name="connsiteX0" fmla="*/ 5719864 w 5733481"/>
                <a:gd name="connsiteY0" fmla="*/ 2256946 h 2395227"/>
                <a:gd name="connsiteX1" fmla="*/ 0 w 5733481"/>
                <a:gd name="connsiteY1" fmla="*/ 2393134 h 2395227"/>
                <a:gd name="connsiteX2" fmla="*/ 19455 w 5733481"/>
                <a:gd name="connsiteY2" fmla="*/ 1965117 h 2395227"/>
                <a:gd name="connsiteX3" fmla="*/ 136187 w 5733481"/>
                <a:gd name="connsiteY3" fmla="*/ 895074 h 2395227"/>
                <a:gd name="connsiteX4" fmla="*/ 1206230 w 5733481"/>
                <a:gd name="connsiteY4" fmla="*/ 175227 h 2395227"/>
                <a:gd name="connsiteX5" fmla="*/ 4572000 w 5733481"/>
                <a:gd name="connsiteY5" fmla="*/ 58495 h 2395227"/>
                <a:gd name="connsiteX6" fmla="*/ 5661497 w 5733481"/>
                <a:gd name="connsiteY6" fmla="*/ 953440 h 2395227"/>
                <a:gd name="connsiteX7" fmla="*/ 5733481 w 5733481"/>
                <a:gd name="connsiteY7" fmla="*/ 1959281 h 2395227"/>
                <a:gd name="connsiteX0" fmla="*/ 5719864 w 5733481"/>
                <a:gd name="connsiteY0" fmla="*/ 2227014 h 2365295"/>
                <a:gd name="connsiteX1" fmla="*/ 0 w 5733481"/>
                <a:gd name="connsiteY1" fmla="*/ 2363202 h 2365295"/>
                <a:gd name="connsiteX2" fmla="*/ 19455 w 5733481"/>
                <a:gd name="connsiteY2" fmla="*/ 1935185 h 2365295"/>
                <a:gd name="connsiteX3" fmla="*/ 136187 w 5733481"/>
                <a:gd name="connsiteY3" fmla="*/ 865142 h 2365295"/>
                <a:gd name="connsiteX4" fmla="*/ 1206230 w 5733481"/>
                <a:gd name="connsiteY4" fmla="*/ 145295 h 2365295"/>
                <a:gd name="connsiteX5" fmla="*/ 4513634 w 5733481"/>
                <a:gd name="connsiteY5" fmla="*/ 67474 h 2365295"/>
                <a:gd name="connsiteX6" fmla="*/ 5661497 w 5733481"/>
                <a:gd name="connsiteY6" fmla="*/ 923508 h 2365295"/>
                <a:gd name="connsiteX7" fmla="*/ 5733481 w 5733481"/>
                <a:gd name="connsiteY7" fmla="*/ 1929349 h 2365295"/>
                <a:gd name="connsiteX0" fmla="*/ 5719864 w 5719864"/>
                <a:gd name="connsiteY0" fmla="*/ 2227014 h 2365295"/>
                <a:gd name="connsiteX1" fmla="*/ 0 w 5719864"/>
                <a:gd name="connsiteY1" fmla="*/ 2363202 h 2365295"/>
                <a:gd name="connsiteX2" fmla="*/ 19455 w 5719864"/>
                <a:gd name="connsiteY2" fmla="*/ 1935185 h 2365295"/>
                <a:gd name="connsiteX3" fmla="*/ 136187 w 5719864"/>
                <a:gd name="connsiteY3" fmla="*/ 865142 h 2365295"/>
                <a:gd name="connsiteX4" fmla="*/ 1206230 w 5719864"/>
                <a:gd name="connsiteY4" fmla="*/ 145295 h 2365295"/>
                <a:gd name="connsiteX5" fmla="*/ 4513634 w 5719864"/>
                <a:gd name="connsiteY5" fmla="*/ 67474 h 2365295"/>
                <a:gd name="connsiteX6" fmla="*/ 5661497 w 5719864"/>
                <a:gd name="connsiteY6" fmla="*/ 923508 h 2365295"/>
                <a:gd name="connsiteX7" fmla="*/ 5710429 w 5719864"/>
                <a:gd name="connsiteY7" fmla="*/ 1944717 h 2365295"/>
                <a:gd name="connsiteX0" fmla="*/ 5719864 w 5719864"/>
                <a:gd name="connsiteY0" fmla="*/ 2227014 h 2365295"/>
                <a:gd name="connsiteX1" fmla="*/ 0 w 5719864"/>
                <a:gd name="connsiteY1" fmla="*/ 2363202 h 2365295"/>
                <a:gd name="connsiteX2" fmla="*/ 19455 w 5719864"/>
                <a:gd name="connsiteY2" fmla="*/ 1935185 h 2365295"/>
                <a:gd name="connsiteX3" fmla="*/ 136187 w 5719864"/>
                <a:gd name="connsiteY3" fmla="*/ 865142 h 2365295"/>
                <a:gd name="connsiteX4" fmla="*/ 1206230 w 5719864"/>
                <a:gd name="connsiteY4" fmla="*/ 145295 h 2365295"/>
                <a:gd name="connsiteX5" fmla="*/ 4513634 w 5719864"/>
                <a:gd name="connsiteY5" fmla="*/ 67474 h 2365295"/>
                <a:gd name="connsiteX6" fmla="*/ 5661497 w 5719864"/>
                <a:gd name="connsiteY6" fmla="*/ 923508 h 2365295"/>
                <a:gd name="connsiteX7" fmla="*/ 5710429 w 5719864"/>
                <a:gd name="connsiteY7" fmla="*/ 1944717 h 2365295"/>
                <a:gd name="connsiteX0" fmla="*/ 5719864 w 5719864"/>
                <a:gd name="connsiteY0" fmla="*/ 2228994 h 2367275"/>
                <a:gd name="connsiteX1" fmla="*/ 0 w 5719864"/>
                <a:gd name="connsiteY1" fmla="*/ 2365182 h 2367275"/>
                <a:gd name="connsiteX2" fmla="*/ 19455 w 5719864"/>
                <a:gd name="connsiteY2" fmla="*/ 1937165 h 2367275"/>
                <a:gd name="connsiteX3" fmla="*/ 126971 w 5719864"/>
                <a:gd name="connsiteY3" fmla="*/ 913201 h 2367275"/>
                <a:gd name="connsiteX4" fmla="*/ 1206230 w 5719864"/>
                <a:gd name="connsiteY4" fmla="*/ 147275 h 2367275"/>
                <a:gd name="connsiteX5" fmla="*/ 4513634 w 5719864"/>
                <a:gd name="connsiteY5" fmla="*/ 69454 h 2367275"/>
                <a:gd name="connsiteX6" fmla="*/ 5661497 w 5719864"/>
                <a:gd name="connsiteY6" fmla="*/ 925488 h 2367275"/>
                <a:gd name="connsiteX7" fmla="*/ 5710429 w 5719864"/>
                <a:gd name="connsiteY7" fmla="*/ 1946697 h 2367275"/>
                <a:gd name="connsiteX0" fmla="*/ 6147953 w 6147953"/>
                <a:gd name="connsiteY0" fmla="*/ 2228994 h 2371398"/>
                <a:gd name="connsiteX1" fmla="*/ 428089 w 6147953"/>
                <a:gd name="connsiteY1" fmla="*/ 2365182 h 2371398"/>
                <a:gd name="connsiteX2" fmla="*/ 429113 w 6147953"/>
                <a:gd name="connsiteY2" fmla="*/ 2038540 h 2371398"/>
                <a:gd name="connsiteX3" fmla="*/ 555060 w 6147953"/>
                <a:gd name="connsiteY3" fmla="*/ 913201 h 2371398"/>
                <a:gd name="connsiteX4" fmla="*/ 1634319 w 6147953"/>
                <a:gd name="connsiteY4" fmla="*/ 147275 h 2371398"/>
                <a:gd name="connsiteX5" fmla="*/ 4941723 w 6147953"/>
                <a:gd name="connsiteY5" fmla="*/ 69454 h 2371398"/>
                <a:gd name="connsiteX6" fmla="*/ 6089586 w 6147953"/>
                <a:gd name="connsiteY6" fmla="*/ 925488 h 2371398"/>
                <a:gd name="connsiteX7" fmla="*/ 6138518 w 6147953"/>
                <a:gd name="connsiteY7" fmla="*/ 1946697 h 237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7953" h="2371398">
                  <a:moveTo>
                    <a:pt x="6147953" y="2228994"/>
                  </a:moveTo>
                  <a:cubicBezTo>
                    <a:pt x="5184915" y="2300330"/>
                    <a:pt x="1381229" y="2396924"/>
                    <a:pt x="428089" y="2365182"/>
                  </a:cubicBezTo>
                  <a:cubicBezTo>
                    <a:pt x="-525051" y="2333440"/>
                    <a:pt x="407951" y="2280537"/>
                    <a:pt x="429113" y="2038540"/>
                  </a:cubicBezTo>
                  <a:cubicBezTo>
                    <a:pt x="450275" y="1796543"/>
                    <a:pt x="354192" y="1228412"/>
                    <a:pt x="555060" y="913201"/>
                  </a:cubicBezTo>
                  <a:cubicBezTo>
                    <a:pt x="755928" y="597990"/>
                    <a:pt x="903208" y="287900"/>
                    <a:pt x="1634319" y="147275"/>
                  </a:cubicBezTo>
                  <a:cubicBezTo>
                    <a:pt x="2365430" y="6650"/>
                    <a:pt x="4199179" y="-60248"/>
                    <a:pt x="4941723" y="69454"/>
                  </a:cubicBezTo>
                  <a:cubicBezTo>
                    <a:pt x="5684267" y="199156"/>
                    <a:pt x="5998795" y="500713"/>
                    <a:pt x="6089586" y="925488"/>
                  </a:cubicBezTo>
                  <a:cubicBezTo>
                    <a:pt x="6141466" y="1233531"/>
                    <a:pt x="6109750" y="1599940"/>
                    <a:pt x="6138518" y="1946697"/>
                  </a:cubicBezTo>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588885" y="3749616"/>
              <a:ext cx="6521768" cy="974785"/>
            </a:xfrm>
            <a:custGeom>
              <a:avLst/>
              <a:gdLst>
                <a:gd name="connsiteX0" fmla="*/ 0 w 5937152"/>
                <a:gd name="connsiteY0" fmla="*/ 414910 h 829819"/>
                <a:gd name="connsiteX1" fmla="*/ 414910 w 5937152"/>
                <a:gd name="connsiteY1" fmla="*/ 0 h 829819"/>
                <a:gd name="connsiteX2" fmla="*/ 5522243 w 5937152"/>
                <a:gd name="connsiteY2" fmla="*/ 0 h 829819"/>
                <a:gd name="connsiteX3" fmla="*/ 5937153 w 5937152"/>
                <a:gd name="connsiteY3" fmla="*/ 414910 h 829819"/>
                <a:gd name="connsiteX4" fmla="*/ 5937152 w 5937152"/>
                <a:gd name="connsiteY4" fmla="*/ 414910 h 829819"/>
                <a:gd name="connsiteX5" fmla="*/ 5522242 w 5937152"/>
                <a:gd name="connsiteY5" fmla="*/ 829820 h 829819"/>
                <a:gd name="connsiteX6" fmla="*/ 414910 w 5937152"/>
                <a:gd name="connsiteY6" fmla="*/ 829819 h 829819"/>
                <a:gd name="connsiteX7" fmla="*/ 0 w 5937152"/>
                <a:gd name="connsiteY7" fmla="*/ 414909 h 829819"/>
                <a:gd name="connsiteX8" fmla="*/ 0 w 5937152"/>
                <a:gd name="connsiteY8" fmla="*/ 414910 h 829819"/>
                <a:gd name="connsiteX0" fmla="*/ 207710 w 6144863"/>
                <a:gd name="connsiteY0" fmla="*/ 559875 h 974785"/>
                <a:gd name="connsiteX1" fmla="*/ 76210 w 6144863"/>
                <a:gd name="connsiteY1" fmla="*/ 0 h 974785"/>
                <a:gd name="connsiteX2" fmla="*/ 5729953 w 6144863"/>
                <a:gd name="connsiteY2" fmla="*/ 144965 h 974785"/>
                <a:gd name="connsiteX3" fmla="*/ 6144863 w 6144863"/>
                <a:gd name="connsiteY3" fmla="*/ 559875 h 974785"/>
                <a:gd name="connsiteX4" fmla="*/ 6144862 w 6144863"/>
                <a:gd name="connsiteY4" fmla="*/ 559875 h 974785"/>
                <a:gd name="connsiteX5" fmla="*/ 5729952 w 6144863"/>
                <a:gd name="connsiteY5" fmla="*/ 974785 h 974785"/>
                <a:gd name="connsiteX6" fmla="*/ 622620 w 6144863"/>
                <a:gd name="connsiteY6" fmla="*/ 974784 h 974785"/>
                <a:gd name="connsiteX7" fmla="*/ 207710 w 6144863"/>
                <a:gd name="connsiteY7" fmla="*/ 559874 h 974785"/>
                <a:gd name="connsiteX8" fmla="*/ 207710 w 6144863"/>
                <a:gd name="connsiteY8" fmla="*/ 559875 h 974785"/>
                <a:gd name="connsiteX0" fmla="*/ 207710 w 6521768"/>
                <a:gd name="connsiteY0" fmla="*/ 559875 h 974785"/>
                <a:gd name="connsiteX1" fmla="*/ 76210 w 6521768"/>
                <a:gd name="connsiteY1" fmla="*/ 0 h 974785"/>
                <a:gd name="connsiteX2" fmla="*/ 6465933 w 6521768"/>
                <a:gd name="connsiteY2" fmla="*/ 55756 h 974785"/>
                <a:gd name="connsiteX3" fmla="*/ 6144863 w 6521768"/>
                <a:gd name="connsiteY3" fmla="*/ 559875 h 974785"/>
                <a:gd name="connsiteX4" fmla="*/ 6144862 w 6521768"/>
                <a:gd name="connsiteY4" fmla="*/ 559875 h 974785"/>
                <a:gd name="connsiteX5" fmla="*/ 5729952 w 6521768"/>
                <a:gd name="connsiteY5" fmla="*/ 974785 h 974785"/>
                <a:gd name="connsiteX6" fmla="*/ 622620 w 6521768"/>
                <a:gd name="connsiteY6" fmla="*/ 974784 h 974785"/>
                <a:gd name="connsiteX7" fmla="*/ 207710 w 6521768"/>
                <a:gd name="connsiteY7" fmla="*/ 559874 h 974785"/>
                <a:gd name="connsiteX8" fmla="*/ 207710 w 6521768"/>
                <a:gd name="connsiteY8" fmla="*/ 559875 h 97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1768" h="974785">
                  <a:moveTo>
                    <a:pt x="207710" y="559875"/>
                  </a:moveTo>
                  <a:cubicBezTo>
                    <a:pt x="207710" y="330727"/>
                    <a:pt x="-152938" y="0"/>
                    <a:pt x="76210" y="0"/>
                  </a:cubicBezTo>
                  <a:lnTo>
                    <a:pt x="6465933" y="55756"/>
                  </a:lnTo>
                  <a:cubicBezTo>
                    <a:pt x="6695081" y="55756"/>
                    <a:pt x="6144863" y="330727"/>
                    <a:pt x="6144863" y="559875"/>
                  </a:cubicBezTo>
                  <a:lnTo>
                    <a:pt x="6144862" y="559875"/>
                  </a:lnTo>
                  <a:cubicBezTo>
                    <a:pt x="6144862" y="789023"/>
                    <a:pt x="5959100" y="974785"/>
                    <a:pt x="5729952" y="974785"/>
                  </a:cubicBezTo>
                  <a:lnTo>
                    <a:pt x="622620" y="974784"/>
                  </a:lnTo>
                  <a:cubicBezTo>
                    <a:pt x="393472" y="974784"/>
                    <a:pt x="207710" y="789022"/>
                    <a:pt x="207710" y="559874"/>
                  </a:cubicBezTo>
                  <a:lnTo>
                    <a:pt x="207710" y="559875"/>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00200" y="2257869"/>
              <a:ext cx="393017" cy="75181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531783" y="2209800"/>
              <a:ext cx="393017" cy="75181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852941" y="1523999"/>
              <a:ext cx="5751183" cy="1770263"/>
            </a:xfrm>
            <a:custGeom>
              <a:avLst/>
              <a:gdLst>
                <a:gd name="connsiteX0" fmla="*/ 98251 w 5285363"/>
                <a:gd name="connsiteY0" fmla="*/ 19455 h 1410958"/>
                <a:gd name="connsiteX1" fmla="*/ 584634 w 5285363"/>
                <a:gd name="connsiteY1" fmla="*/ 1147864 h 1410958"/>
                <a:gd name="connsiteX2" fmla="*/ 4553519 w 5285363"/>
                <a:gd name="connsiteY2" fmla="*/ 1322962 h 1410958"/>
                <a:gd name="connsiteX3" fmla="*/ 5273366 w 5285363"/>
                <a:gd name="connsiteY3" fmla="*/ 0 h 1410958"/>
                <a:gd name="connsiteX0" fmla="*/ 45098 w 5229054"/>
                <a:gd name="connsiteY0" fmla="*/ 19455 h 1475458"/>
                <a:gd name="connsiteX1" fmla="*/ 775043 w 5229054"/>
                <a:gd name="connsiteY1" fmla="*/ 1301545 h 1475458"/>
                <a:gd name="connsiteX2" fmla="*/ 4500366 w 5229054"/>
                <a:gd name="connsiteY2" fmla="*/ 1322962 h 1475458"/>
                <a:gd name="connsiteX3" fmla="*/ 5220213 w 5229054"/>
                <a:gd name="connsiteY3" fmla="*/ 0 h 1475458"/>
                <a:gd name="connsiteX0" fmla="*/ 32017 w 5214660"/>
                <a:gd name="connsiteY0" fmla="*/ 19455 h 1496846"/>
                <a:gd name="connsiteX1" fmla="*/ 896342 w 5214660"/>
                <a:gd name="connsiteY1" fmla="*/ 1339965 h 1496846"/>
                <a:gd name="connsiteX2" fmla="*/ 4487285 w 5214660"/>
                <a:gd name="connsiteY2" fmla="*/ 1322962 h 1496846"/>
                <a:gd name="connsiteX3" fmla="*/ 5207132 w 5214660"/>
                <a:gd name="connsiteY3" fmla="*/ 0 h 1496846"/>
                <a:gd name="connsiteX0" fmla="*/ 25499 w 5207261"/>
                <a:gd name="connsiteY0" fmla="*/ 19455 h 1496846"/>
                <a:gd name="connsiteX1" fmla="*/ 999006 w 5207261"/>
                <a:gd name="connsiteY1" fmla="*/ 1339965 h 1496846"/>
                <a:gd name="connsiteX2" fmla="*/ 4480767 w 5207261"/>
                <a:gd name="connsiteY2" fmla="*/ 1322962 h 1496846"/>
                <a:gd name="connsiteX3" fmla="*/ 5200614 w 5207261"/>
                <a:gd name="connsiteY3" fmla="*/ 0 h 1496846"/>
                <a:gd name="connsiteX0" fmla="*/ 28180 w 5210330"/>
                <a:gd name="connsiteY0" fmla="*/ 19455 h 1496846"/>
                <a:gd name="connsiteX1" fmla="*/ 951295 w 5210330"/>
                <a:gd name="connsiteY1" fmla="*/ 1339965 h 1496846"/>
                <a:gd name="connsiteX2" fmla="*/ 4483448 w 5210330"/>
                <a:gd name="connsiteY2" fmla="*/ 1322962 h 1496846"/>
                <a:gd name="connsiteX3" fmla="*/ 5203295 w 5210330"/>
                <a:gd name="connsiteY3" fmla="*/ 0 h 1496846"/>
                <a:gd name="connsiteX0" fmla="*/ 30831 w 5213327"/>
                <a:gd name="connsiteY0" fmla="*/ 19455 h 1496846"/>
                <a:gd name="connsiteX1" fmla="*/ 911953 w 5213327"/>
                <a:gd name="connsiteY1" fmla="*/ 1339965 h 1496846"/>
                <a:gd name="connsiteX2" fmla="*/ 4486099 w 5213327"/>
                <a:gd name="connsiteY2" fmla="*/ 1322962 h 1496846"/>
                <a:gd name="connsiteX3" fmla="*/ 5205946 w 5213327"/>
                <a:gd name="connsiteY3" fmla="*/ 0 h 1496846"/>
                <a:gd name="connsiteX0" fmla="*/ 17880 w 5195105"/>
                <a:gd name="connsiteY0" fmla="*/ 19455 h 1463027"/>
                <a:gd name="connsiteX1" fmla="*/ 899002 w 5195105"/>
                <a:gd name="connsiteY1" fmla="*/ 1339965 h 1463027"/>
                <a:gd name="connsiteX2" fmla="*/ 2546813 w 5195105"/>
                <a:gd name="connsiteY2" fmla="*/ 1403886 h 1463027"/>
                <a:gd name="connsiteX3" fmla="*/ 4473148 w 5195105"/>
                <a:gd name="connsiteY3" fmla="*/ 1322962 h 1463027"/>
                <a:gd name="connsiteX4" fmla="*/ 5192995 w 5195105"/>
                <a:gd name="connsiteY4" fmla="*/ 0 h 1463027"/>
                <a:gd name="connsiteX0" fmla="*/ 14284 w 5191509"/>
                <a:gd name="connsiteY0" fmla="*/ 19455 h 1455262"/>
                <a:gd name="connsiteX1" fmla="*/ 895406 w 5191509"/>
                <a:gd name="connsiteY1" fmla="*/ 1339965 h 1455262"/>
                <a:gd name="connsiteX2" fmla="*/ 1455331 w 5191509"/>
                <a:gd name="connsiteY2" fmla="*/ 1394671 h 1455262"/>
                <a:gd name="connsiteX3" fmla="*/ 2543217 w 5191509"/>
                <a:gd name="connsiteY3" fmla="*/ 1403886 h 1455262"/>
                <a:gd name="connsiteX4" fmla="*/ 4469552 w 5191509"/>
                <a:gd name="connsiteY4" fmla="*/ 1322962 h 1455262"/>
                <a:gd name="connsiteX5" fmla="*/ 5189399 w 5191509"/>
                <a:gd name="connsiteY5" fmla="*/ 0 h 1455262"/>
                <a:gd name="connsiteX0" fmla="*/ 17879 w 5195104"/>
                <a:gd name="connsiteY0" fmla="*/ 19455 h 1463027"/>
                <a:gd name="connsiteX1" fmla="*/ 899001 w 5195104"/>
                <a:gd name="connsiteY1" fmla="*/ 1339965 h 1463027"/>
                <a:gd name="connsiteX2" fmla="*/ 2546812 w 5195104"/>
                <a:gd name="connsiteY2" fmla="*/ 1403886 h 1463027"/>
                <a:gd name="connsiteX3" fmla="*/ 4473147 w 5195104"/>
                <a:gd name="connsiteY3" fmla="*/ 1322962 h 1463027"/>
                <a:gd name="connsiteX4" fmla="*/ 5192994 w 5195104"/>
                <a:gd name="connsiteY4" fmla="*/ 0 h 146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104" h="1463027">
                  <a:moveTo>
                    <a:pt x="17879" y="19455"/>
                  </a:moveTo>
                  <a:cubicBezTo>
                    <a:pt x="-110202" y="475034"/>
                    <a:pt x="477512" y="1109227"/>
                    <a:pt x="899001" y="1339965"/>
                  </a:cubicBezTo>
                  <a:cubicBezTo>
                    <a:pt x="1320490" y="1570703"/>
                    <a:pt x="1951121" y="1406720"/>
                    <a:pt x="2546812" y="1403886"/>
                  </a:cubicBezTo>
                  <a:cubicBezTo>
                    <a:pt x="3054219" y="1379647"/>
                    <a:pt x="4032117" y="1556943"/>
                    <a:pt x="4473147" y="1322962"/>
                  </a:cubicBezTo>
                  <a:cubicBezTo>
                    <a:pt x="4914177" y="1088981"/>
                    <a:pt x="5223798" y="565825"/>
                    <a:pt x="5192994"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2438401" y="197192"/>
              <a:ext cx="4724400" cy="109820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78783" y="3210670"/>
              <a:ext cx="7931817" cy="1217066"/>
            </a:xfrm>
            <a:prstGeom prst="roundRect">
              <a:avLst>
                <a:gd name="adj" fmla="val 41667"/>
              </a:avLst>
            </a:prstGeom>
            <a:solidFill>
              <a:schemeClr val="bg2">
                <a:lumMod val="90000"/>
              </a:schemeClr>
            </a:solidFill>
            <a:ln>
              <a:noFill/>
            </a:ln>
            <a:effectLst>
              <a:outerShdw blurRad="50800" dist="50800" dir="600000" algn="ctr" rotWithShape="0">
                <a:srgbClr val="000000">
                  <a:alpha val="43137"/>
                </a:srgbClr>
              </a:outerShdw>
            </a:effectLst>
            <a:scene3d>
              <a:camera prst="orthographicFront"/>
              <a:lightRig rig="flat" dir="t">
                <a:rot lat="0" lon="0" rev="0"/>
              </a:lightRig>
            </a:scene3d>
            <a:sp3d prstMaterial="flat">
              <a:bevelT w="781050" h="577850"/>
              <a:bevelB w="0" h="0"/>
              <a:extrusionClr>
                <a:schemeClr val="bg2"/>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6200000">
              <a:off x="1471745" y="3617066"/>
              <a:ext cx="1726195" cy="426575"/>
            </a:xfrm>
            <a:prstGeom prst="roundRect">
              <a:avLst>
                <a:gd name="adj" fmla="val 41667"/>
              </a:avLst>
            </a:prstGeom>
            <a:solidFill>
              <a:schemeClr val="bg2">
                <a:lumMod val="90000"/>
              </a:schemeClr>
            </a:solidFill>
            <a:ln>
              <a:noFill/>
            </a:ln>
            <a:scene3d>
              <a:camera prst="orthographicFront"/>
              <a:lightRig rig="flat" dir="t">
                <a:rot lat="0" lon="0" rev="0"/>
              </a:lightRig>
            </a:scene3d>
            <a:sp3d extrusionH="76200" contourW="44450" prstMaterial="flat">
              <a:bevelT w="565150" h="577850"/>
              <a:bevelB w="0" h="0"/>
              <a:extrusionClr>
                <a:schemeClr val="bg2"/>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6200000">
              <a:off x="6436790" y="3594117"/>
              <a:ext cx="1726195" cy="426575"/>
            </a:xfrm>
            <a:prstGeom prst="roundRect">
              <a:avLst>
                <a:gd name="adj" fmla="val 41667"/>
              </a:avLst>
            </a:prstGeom>
            <a:solidFill>
              <a:schemeClr val="bg2">
                <a:lumMod val="90000"/>
              </a:schemeClr>
            </a:solidFill>
            <a:ln>
              <a:noFill/>
            </a:ln>
            <a:scene3d>
              <a:camera prst="orthographicFront"/>
              <a:lightRig rig="flat" dir="t">
                <a:rot lat="0" lon="0" rev="0"/>
              </a:lightRig>
            </a:scene3d>
            <a:sp3d extrusionH="76200" contourW="44450" prstMaterial="flat">
              <a:bevelT w="565150" h="577850"/>
              <a:bevelB w="0" h="0"/>
              <a:extrusionClr>
                <a:schemeClr val="bg2"/>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658686" y="3383796"/>
            <a:ext cx="4263885" cy="863308"/>
            <a:chOff x="2658686" y="3383796"/>
            <a:chExt cx="4263885" cy="863308"/>
          </a:xfrm>
        </p:grpSpPr>
        <p:sp>
          <p:nvSpPr>
            <p:cNvPr id="37" name="Rectangle 36"/>
            <p:cNvSpPr/>
            <p:nvPr/>
          </p:nvSpPr>
          <p:spPr>
            <a:xfrm>
              <a:off x="2658686" y="3383796"/>
              <a:ext cx="4195530" cy="8633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805192" y="3406331"/>
              <a:ext cx="4117379" cy="492443"/>
            </a:xfrm>
            <a:prstGeom prst="rect">
              <a:avLst/>
            </a:prstGeom>
            <a:noFill/>
          </p:spPr>
          <p:txBody>
            <a:bodyPr wrap="square" rtlCol="0">
              <a:spAutoFit/>
            </a:bodyPr>
            <a:lstStyle/>
            <a:p>
              <a:r>
                <a:rPr lang="en-US" sz="2600" b="1" cap="all" dirty="0" smtClean="0">
                  <a:latin typeface="Arial" panose="020B0604020202020204" pitchFamily="34" charset="0"/>
                  <a:cs typeface="Arial" panose="020B0604020202020204" pitchFamily="34" charset="0"/>
                </a:rPr>
                <a:t>Question Authority</a:t>
              </a:r>
              <a:endParaRPr lang="en-US" sz="2600" b="1" cap="all" dirty="0">
                <a:latin typeface="Arial" panose="020B0604020202020204" pitchFamily="34" charset="0"/>
                <a:cs typeface="Arial" panose="020B0604020202020204" pitchFamily="34" charset="0"/>
              </a:endParaRPr>
            </a:p>
          </p:txBody>
        </p:sp>
      </p:grpSp>
      <p:sp>
        <p:nvSpPr>
          <p:cNvPr id="38" name="TextBox 37"/>
          <p:cNvSpPr txBox="1"/>
          <p:nvPr/>
        </p:nvSpPr>
        <p:spPr>
          <a:xfrm>
            <a:off x="2935290" y="3746419"/>
            <a:ext cx="3530505" cy="523220"/>
          </a:xfrm>
          <a:prstGeom prst="rect">
            <a:avLst/>
          </a:prstGeom>
          <a:noFill/>
        </p:spPr>
        <p:txBody>
          <a:bodyPr wrap="square" rtlCol="0">
            <a:spAutoFit/>
          </a:bodyPr>
          <a:lstStyle/>
          <a:p>
            <a:r>
              <a:rPr lang="en-US" sz="2800" b="1" cap="all" dirty="0" smtClean="0">
                <a:latin typeface="Arial" panose="020B0604020202020204" pitchFamily="34" charset="0"/>
                <a:cs typeface="Arial" panose="020B0604020202020204" pitchFamily="34" charset="0"/>
              </a:rPr>
              <a:t>Ask me anything</a:t>
            </a:r>
            <a:endParaRPr lang="en-US" sz="2800" b="1"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682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 name="TextBox 1"/>
          <p:cNvSpPr txBox="1"/>
          <p:nvPr/>
        </p:nvSpPr>
        <p:spPr>
          <a:xfrm>
            <a:off x="494452" y="513687"/>
            <a:ext cx="8258133" cy="5078313"/>
          </a:xfrm>
          <a:prstGeom prst="rect">
            <a:avLst/>
          </a:prstGeom>
          <a:noFill/>
        </p:spPr>
        <p:txBody>
          <a:bodyPr wrap="square" rtlCol="0">
            <a:spAutoFit/>
          </a:bodyPr>
          <a:lstStyle/>
          <a:p>
            <a:r>
              <a:rPr lang="en-US" sz="3600" dirty="0"/>
              <a:t>Mark </a:t>
            </a:r>
            <a:r>
              <a:rPr lang="en-US" sz="3600" dirty="0" smtClean="0"/>
              <a:t>7.9</a:t>
            </a:r>
            <a:r>
              <a:rPr lang="en-US" sz="3600" dirty="0"/>
              <a:t>, 13 </a:t>
            </a:r>
            <a:r>
              <a:rPr lang="en-US" sz="3600" dirty="0" smtClean="0"/>
              <a:t>- </a:t>
            </a:r>
            <a:r>
              <a:rPr lang="en-US" sz="3600" baseline="30000" dirty="0"/>
              <a:t>9</a:t>
            </a:r>
            <a:r>
              <a:rPr lang="en-US" sz="3600" dirty="0"/>
              <a:t> </a:t>
            </a:r>
            <a:r>
              <a:rPr lang="en-US" sz="3600" dirty="0">
                <a:solidFill>
                  <a:schemeClr val="accent2">
                    <a:lumMod val="50000"/>
                  </a:schemeClr>
                </a:solidFill>
              </a:rPr>
              <a:t>He said to them, “</a:t>
            </a:r>
            <a:r>
              <a:rPr lang="en-US" sz="3600" i="1" dirty="0">
                <a:solidFill>
                  <a:schemeClr val="accent2">
                    <a:lumMod val="50000"/>
                  </a:schemeClr>
                </a:solidFill>
              </a:rPr>
              <a:t>All too</a:t>
            </a:r>
            <a:r>
              <a:rPr lang="en-US" sz="3600" dirty="0">
                <a:solidFill>
                  <a:schemeClr val="accent2">
                    <a:lumMod val="50000"/>
                  </a:schemeClr>
                </a:solidFill>
              </a:rPr>
              <a:t> well you reject the commandment of God, that you may keep your tradition. </a:t>
            </a:r>
            <a:r>
              <a:rPr lang="en-US" sz="3600" baseline="30000" dirty="0"/>
              <a:t>13</a:t>
            </a:r>
            <a:r>
              <a:rPr lang="en-US" sz="3600" dirty="0"/>
              <a:t> </a:t>
            </a:r>
            <a:r>
              <a:rPr lang="en-US" sz="3600" dirty="0">
                <a:solidFill>
                  <a:schemeClr val="accent2">
                    <a:lumMod val="50000"/>
                  </a:schemeClr>
                </a:solidFill>
              </a:rPr>
              <a:t>making the word of God of no effect through your tradition which you have handed down.”</a:t>
            </a:r>
          </a:p>
        </p:txBody>
      </p:sp>
    </p:spTree>
    <p:extLst>
      <p:ext uri="{BB962C8B-B14F-4D97-AF65-F5344CB8AC3E}">
        <p14:creationId xmlns:p14="http://schemas.microsoft.com/office/powerpoint/2010/main" val="1578461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 name="TextBox 1"/>
          <p:cNvSpPr txBox="1"/>
          <p:nvPr/>
        </p:nvSpPr>
        <p:spPr>
          <a:xfrm>
            <a:off x="494452" y="513687"/>
            <a:ext cx="8258133" cy="2862322"/>
          </a:xfrm>
          <a:prstGeom prst="rect">
            <a:avLst/>
          </a:prstGeom>
          <a:noFill/>
        </p:spPr>
        <p:txBody>
          <a:bodyPr wrap="square" rtlCol="0">
            <a:spAutoFit/>
          </a:bodyPr>
          <a:lstStyle/>
          <a:p>
            <a:r>
              <a:rPr lang="en-US" sz="3600" dirty="0">
                <a:solidFill>
                  <a:schemeClr val="accent2">
                    <a:lumMod val="50000"/>
                  </a:schemeClr>
                </a:solidFill>
              </a:rPr>
              <a:t>Mark Twain </a:t>
            </a:r>
            <a:r>
              <a:rPr lang="en-US" sz="3600" dirty="0" smtClean="0">
                <a:solidFill>
                  <a:schemeClr val="accent2">
                    <a:lumMod val="50000"/>
                  </a:schemeClr>
                </a:solidFill>
              </a:rPr>
              <a:t>- </a:t>
            </a:r>
            <a:r>
              <a:rPr lang="en-US" sz="3600" dirty="0" smtClean="0"/>
              <a:t>“</a:t>
            </a:r>
            <a:r>
              <a:rPr lang="en-US" sz="3600" dirty="0"/>
              <a:t>The less there is to justify a traditional custom, the harder it is to get rid of it.”</a:t>
            </a:r>
          </a:p>
        </p:txBody>
      </p:sp>
    </p:spTree>
    <p:extLst>
      <p:ext uri="{BB962C8B-B14F-4D97-AF65-F5344CB8AC3E}">
        <p14:creationId xmlns:p14="http://schemas.microsoft.com/office/powerpoint/2010/main" val="353349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 name="TextBox 1"/>
          <p:cNvSpPr txBox="1"/>
          <p:nvPr/>
        </p:nvSpPr>
        <p:spPr>
          <a:xfrm>
            <a:off x="494453" y="513687"/>
            <a:ext cx="4029816" cy="1384995"/>
          </a:xfrm>
          <a:prstGeom prst="rect">
            <a:avLst/>
          </a:prstGeom>
          <a:noFill/>
        </p:spPr>
        <p:txBody>
          <a:bodyPr wrap="square" rtlCol="0">
            <a:spAutoFit/>
          </a:bodyPr>
          <a:lstStyle/>
          <a:p>
            <a:r>
              <a:rPr lang="en-US" sz="2800" dirty="0"/>
              <a:t>What submission is not:</a:t>
            </a:r>
            <a:endParaRPr lang="en-US" sz="2800" dirty="0">
              <a:solidFill>
                <a:schemeClr val="accent2">
                  <a:lumMod val="50000"/>
                </a:schemeClr>
              </a:solidFill>
              <a:latin typeface="GreeceBlack" panose="020B0600000000000000" pitchFamily="34" charset="0"/>
            </a:endParaRPr>
          </a:p>
        </p:txBody>
      </p:sp>
      <p:sp>
        <p:nvSpPr>
          <p:cNvPr id="22" name="TextBox 21"/>
          <p:cNvSpPr txBox="1"/>
          <p:nvPr/>
        </p:nvSpPr>
        <p:spPr>
          <a:xfrm>
            <a:off x="3757547" y="513683"/>
            <a:ext cx="5005453" cy="523220"/>
          </a:xfrm>
          <a:prstGeom prst="rect">
            <a:avLst/>
          </a:prstGeom>
          <a:noFill/>
        </p:spPr>
        <p:txBody>
          <a:bodyPr wrap="square" rtlCol="0">
            <a:spAutoFit/>
          </a:bodyPr>
          <a:lstStyle/>
          <a:p>
            <a:r>
              <a:rPr lang="en-US" sz="2800" dirty="0"/>
              <a:t>What submission </a:t>
            </a:r>
            <a:r>
              <a:rPr lang="en-US" sz="2800" dirty="0" smtClean="0"/>
              <a:t>is:</a:t>
            </a:r>
            <a:endParaRPr lang="en-US" sz="2800" dirty="0">
              <a:solidFill>
                <a:schemeClr val="accent2">
                  <a:lumMod val="50000"/>
                </a:schemeClr>
              </a:solidFill>
              <a:latin typeface="GreeceBlack" panose="020B0600000000000000" pitchFamily="34" charset="0"/>
            </a:endParaRPr>
          </a:p>
        </p:txBody>
      </p:sp>
      <p:sp>
        <p:nvSpPr>
          <p:cNvPr id="23" name="TextBox 22"/>
          <p:cNvSpPr txBox="1"/>
          <p:nvPr/>
        </p:nvSpPr>
        <p:spPr>
          <a:xfrm>
            <a:off x="489858" y="2027872"/>
            <a:ext cx="4029816" cy="954107"/>
          </a:xfrm>
          <a:prstGeom prst="rect">
            <a:avLst/>
          </a:prstGeom>
          <a:noFill/>
        </p:spPr>
        <p:txBody>
          <a:bodyPr wrap="square" rtlCol="0">
            <a:spAutoFit/>
          </a:bodyPr>
          <a:lstStyle/>
          <a:p>
            <a:r>
              <a:rPr lang="en-US" sz="2800" dirty="0" smtClean="0">
                <a:solidFill>
                  <a:schemeClr val="accent2">
                    <a:lumMod val="50000"/>
                  </a:schemeClr>
                </a:solidFill>
              </a:rPr>
              <a:t>1. </a:t>
            </a:r>
            <a:r>
              <a:rPr lang="en-US" sz="2800" dirty="0" smtClean="0"/>
              <a:t>Being a doormat</a:t>
            </a:r>
            <a:endParaRPr lang="en-US" sz="2800" dirty="0">
              <a:solidFill>
                <a:schemeClr val="accent2">
                  <a:lumMod val="50000"/>
                </a:schemeClr>
              </a:solidFill>
              <a:latin typeface="GreeceBlack" panose="020B0600000000000000" pitchFamily="34" charset="0"/>
            </a:endParaRPr>
          </a:p>
        </p:txBody>
      </p:sp>
      <p:sp>
        <p:nvSpPr>
          <p:cNvPr id="24" name="TextBox 23"/>
          <p:cNvSpPr txBox="1"/>
          <p:nvPr/>
        </p:nvSpPr>
        <p:spPr>
          <a:xfrm>
            <a:off x="3752952" y="2027868"/>
            <a:ext cx="5005453" cy="523220"/>
          </a:xfrm>
          <a:prstGeom prst="rect">
            <a:avLst/>
          </a:prstGeom>
          <a:noFill/>
        </p:spPr>
        <p:txBody>
          <a:bodyPr wrap="square" rtlCol="0">
            <a:spAutoFit/>
          </a:bodyPr>
          <a:lstStyle/>
          <a:p>
            <a:r>
              <a:rPr lang="en-US" sz="2800" dirty="0" smtClean="0">
                <a:solidFill>
                  <a:schemeClr val="accent2">
                    <a:lumMod val="50000"/>
                  </a:schemeClr>
                </a:solidFill>
              </a:rPr>
              <a:t>1. </a:t>
            </a:r>
            <a:r>
              <a:rPr lang="en-US" sz="2800" dirty="0" smtClean="0"/>
              <a:t>An Attitude</a:t>
            </a:r>
            <a:endParaRPr lang="en-US" sz="2800" dirty="0">
              <a:solidFill>
                <a:schemeClr val="accent2">
                  <a:lumMod val="50000"/>
                </a:schemeClr>
              </a:solidFill>
              <a:latin typeface="GreeceBlack" panose="020B0600000000000000" pitchFamily="34" charset="0"/>
            </a:endParaRPr>
          </a:p>
        </p:txBody>
      </p:sp>
      <p:sp>
        <p:nvSpPr>
          <p:cNvPr id="25" name="TextBox 24"/>
          <p:cNvSpPr txBox="1"/>
          <p:nvPr/>
        </p:nvSpPr>
        <p:spPr>
          <a:xfrm>
            <a:off x="489856" y="2957625"/>
            <a:ext cx="4029816" cy="523220"/>
          </a:xfrm>
          <a:prstGeom prst="rect">
            <a:avLst/>
          </a:prstGeom>
          <a:noFill/>
        </p:spPr>
        <p:txBody>
          <a:bodyPr wrap="square" rtlCol="0">
            <a:spAutoFit/>
          </a:bodyPr>
          <a:lstStyle/>
          <a:p>
            <a:r>
              <a:rPr lang="en-US" sz="2800" dirty="0" smtClean="0">
                <a:solidFill>
                  <a:schemeClr val="accent2">
                    <a:lumMod val="50000"/>
                  </a:schemeClr>
                </a:solidFill>
              </a:rPr>
              <a:t>2. </a:t>
            </a:r>
            <a:r>
              <a:rPr lang="en-US" sz="2800" dirty="0" smtClean="0"/>
              <a:t>An Action</a:t>
            </a:r>
            <a:endParaRPr lang="en-US" sz="2800" dirty="0">
              <a:solidFill>
                <a:schemeClr val="accent2">
                  <a:lumMod val="50000"/>
                </a:schemeClr>
              </a:solidFill>
              <a:latin typeface="GreeceBlack" panose="020B0600000000000000" pitchFamily="34" charset="0"/>
            </a:endParaRPr>
          </a:p>
        </p:txBody>
      </p:sp>
      <p:sp>
        <p:nvSpPr>
          <p:cNvPr id="26" name="TextBox 25"/>
          <p:cNvSpPr txBox="1"/>
          <p:nvPr/>
        </p:nvSpPr>
        <p:spPr>
          <a:xfrm>
            <a:off x="3752950" y="2957621"/>
            <a:ext cx="5005453" cy="2677656"/>
          </a:xfrm>
          <a:prstGeom prst="rect">
            <a:avLst/>
          </a:prstGeom>
          <a:noFill/>
        </p:spPr>
        <p:txBody>
          <a:bodyPr wrap="square" rtlCol="0">
            <a:spAutoFit/>
          </a:bodyPr>
          <a:lstStyle/>
          <a:p>
            <a:r>
              <a:rPr lang="en-US" sz="2800" dirty="0" smtClean="0">
                <a:solidFill>
                  <a:schemeClr val="accent2">
                    <a:lumMod val="50000"/>
                  </a:schemeClr>
                </a:solidFill>
              </a:rPr>
              <a:t>2. </a:t>
            </a:r>
            <a:r>
              <a:rPr lang="en-US" sz="2800" dirty="0" smtClean="0"/>
              <a:t>Voluntary </a:t>
            </a:r>
            <a:r>
              <a:rPr lang="en-US" sz="2800" dirty="0"/>
              <a:t>attitude of giving in, cooperating, assuming responsibility, and carrying a burden </a:t>
            </a:r>
            <a:endParaRPr lang="en-US" sz="2800" dirty="0">
              <a:solidFill>
                <a:schemeClr val="accent2">
                  <a:lumMod val="50000"/>
                </a:schemeClr>
              </a:solidFill>
              <a:latin typeface="GreeceBlack" panose="020B0600000000000000" pitchFamily="34" charset="0"/>
            </a:endParaRPr>
          </a:p>
        </p:txBody>
      </p:sp>
    </p:spTree>
    <p:extLst>
      <p:ext uri="{BB962C8B-B14F-4D97-AF65-F5344CB8AC3E}">
        <p14:creationId xmlns:p14="http://schemas.microsoft.com/office/powerpoint/2010/main" val="92036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500"/>
                            </p:stCondLst>
                            <p:childTnLst>
                              <p:par>
                                <p:cTn id="28" presetID="9" presetClass="emph" presetSubtype="0" grpId="1" nodeType="afterEffect">
                                  <p:stCondLst>
                                    <p:cond delay="0"/>
                                  </p:stCondLst>
                                  <p:childTnLst>
                                    <p:set>
                                      <p:cBhvr rctx="PPT">
                                        <p:cTn id="29" dur="indefinite"/>
                                        <p:tgtEl>
                                          <p:spTgt spid="23"/>
                                        </p:tgtEl>
                                        <p:attrNameLst>
                                          <p:attrName>style.opacity</p:attrName>
                                        </p:attrNameLst>
                                      </p:cBhvr>
                                      <p:to>
                                        <p:strVal val="0.5"/>
                                      </p:to>
                                    </p:set>
                                    <p:animEffect filter="image" prLst="opacity: 0.5">
                                      <p:cBhvr rctx="IE">
                                        <p:cTn id="30" dur="indefinite"/>
                                        <p:tgtEl>
                                          <p:spTgt spid="23"/>
                                        </p:tgtEl>
                                      </p:cBhvr>
                                    </p:animEffect>
                                  </p:childTnLst>
                                </p:cTn>
                              </p:par>
                              <p:par>
                                <p:cTn id="31" presetID="9" presetClass="emph" presetSubtype="0" grpId="1" nodeType="withEffect">
                                  <p:stCondLst>
                                    <p:cond delay="0"/>
                                  </p:stCondLst>
                                  <p:childTnLst>
                                    <p:set>
                                      <p:cBhvr rctx="PPT">
                                        <p:cTn id="32" dur="indefinite"/>
                                        <p:tgtEl>
                                          <p:spTgt spid="24"/>
                                        </p:tgtEl>
                                        <p:attrNameLst>
                                          <p:attrName>style.opacity</p:attrName>
                                        </p:attrNameLst>
                                      </p:cBhvr>
                                      <p:to>
                                        <p:strVal val="0.5"/>
                                      </p:to>
                                    </p:set>
                                    <p:animEffect filter="image" prLst="opacity: 0.5">
                                      <p:cBhvr rctx="IE">
                                        <p:cTn id="33" dur="indefinite"/>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3" grpId="1"/>
      <p:bldP spid="24" grpId="0"/>
      <p:bldP spid="24" grpId="1"/>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 name="TextBox 1"/>
          <p:cNvSpPr txBox="1"/>
          <p:nvPr/>
        </p:nvSpPr>
        <p:spPr>
          <a:xfrm>
            <a:off x="494453" y="513687"/>
            <a:ext cx="4029816" cy="1384995"/>
          </a:xfrm>
          <a:prstGeom prst="rect">
            <a:avLst/>
          </a:prstGeom>
          <a:noFill/>
        </p:spPr>
        <p:txBody>
          <a:bodyPr wrap="square" rtlCol="0">
            <a:spAutoFit/>
          </a:bodyPr>
          <a:lstStyle/>
          <a:p>
            <a:r>
              <a:rPr lang="en-US" sz="2800" dirty="0"/>
              <a:t>What submission is not:</a:t>
            </a:r>
            <a:endParaRPr lang="en-US" sz="2800" dirty="0">
              <a:solidFill>
                <a:schemeClr val="accent2">
                  <a:lumMod val="50000"/>
                </a:schemeClr>
              </a:solidFill>
              <a:latin typeface="GreeceBlack" panose="020B0600000000000000" pitchFamily="34" charset="0"/>
            </a:endParaRPr>
          </a:p>
        </p:txBody>
      </p:sp>
      <p:sp>
        <p:nvSpPr>
          <p:cNvPr id="22" name="TextBox 21"/>
          <p:cNvSpPr txBox="1"/>
          <p:nvPr/>
        </p:nvSpPr>
        <p:spPr>
          <a:xfrm>
            <a:off x="3769097" y="513683"/>
            <a:ext cx="4993904" cy="523220"/>
          </a:xfrm>
          <a:prstGeom prst="rect">
            <a:avLst/>
          </a:prstGeom>
          <a:noFill/>
        </p:spPr>
        <p:txBody>
          <a:bodyPr wrap="square" rtlCol="0">
            <a:spAutoFit/>
          </a:bodyPr>
          <a:lstStyle/>
          <a:p>
            <a:r>
              <a:rPr lang="en-US" sz="2800" dirty="0"/>
              <a:t>What submission </a:t>
            </a:r>
            <a:r>
              <a:rPr lang="en-US" sz="2800" dirty="0" smtClean="0"/>
              <a:t>is:</a:t>
            </a:r>
            <a:endParaRPr lang="en-US" sz="2800" dirty="0">
              <a:solidFill>
                <a:schemeClr val="accent2">
                  <a:lumMod val="50000"/>
                </a:schemeClr>
              </a:solidFill>
              <a:latin typeface="GreeceBlack" panose="020B0600000000000000" pitchFamily="34" charset="0"/>
            </a:endParaRPr>
          </a:p>
        </p:txBody>
      </p:sp>
      <p:sp>
        <p:nvSpPr>
          <p:cNvPr id="23" name="TextBox 22"/>
          <p:cNvSpPr txBox="1"/>
          <p:nvPr/>
        </p:nvSpPr>
        <p:spPr>
          <a:xfrm>
            <a:off x="489858" y="2027872"/>
            <a:ext cx="4029816" cy="523220"/>
          </a:xfrm>
          <a:prstGeom prst="rect">
            <a:avLst/>
          </a:prstGeom>
          <a:noFill/>
        </p:spPr>
        <p:txBody>
          <a:bodyPr wrap="square" rtlCol="0">
            <a:spAutoFit/>
          </a:bodyPr>
          <a:lstStyle/>
          <a:p>
            <a:r>
              <a:rPr lang="en-US" sz="2800" dirty="0">
                <a:solidFill>
                  <a:schemeClr val="accent2">
                    <a:lumMod val="50000"/>
                  </a:schemeClr>
                </a:solidFill>
              </a:rPr>
              <a:t>3. </a:t>
            </a:r>
            <a:r>
              <a:rPr lang="en-US" sz="2800" dirty="0"/>
              <a:t>Obedience </a:t>
            </a:r>
            <a:endParaRPr lang="en-US" sz="2800" dirty="0">
              <a:solidFill>
                <a:schemeClr val="accent2">
                  <a:lumMod val="50000"/>
                </a:schemeClr>
              </a:solidFill>
              <a:latin typeface="GreeceBlack" panose="020B0600000000000000" pitchFamily="34" charset="0"/>
            </a:endParaRPr>
          </a:p>
        </p:txBody>
      </p:sp>
      <p:sp>
        <p:nvSpPr>
          <p:cNvPr id="24" name="TextBox 23"/>
          <p:cNvSpPr txBox="1"/>
          <p:nvPr/>
        </p:nvSpPr>
        <p:spPr>
          <a:xfrm>
            <a:off x="3764502" y="2027868"/>
            <a:ext cx="4993904" cy="3970318"/>
          </a:xfrm>
          <a:prstGeom prst="rect">
            <a:avLst/>
          </a:prstGeom>
          <a:noFill/>
        </p:spPr>
        <p:txBody>
          <a:bodyPr wrap="square" rtlCol="0">
            <a:spAutoFit/>
          </a:bodyPr>
          <a:lstStyle/>
          <a:p>
            <a:r>
              <a:rPr lang="en-US" sz="2800" dirty="0">
                <a:solidFill>
                  <a:schemeClr val="accent2">
                    <a:lumMod val="50000"/>
                  </a:schemeClr>
                </a:solidFill>
              </a:rPr>
              <a:t>3. </a:t>
            </a:r>
            <a:r>
              <a:rPr lang="en-US" sz="2800" dirty="0"/>
              <a:t>Phil. 2:3 </a:t>
            </a:r>
            <a:r>
              <a:rPr lang="en-US" sz="2800" dirty="0" smtClean="0"/>
              <a:t>- </a:t>
            </a:r>
            <a:r>
              <a:rPr lang="en-US" sz="2800" dirty="0">
                <a:solidFill>
                  <a:schemeClr val="accent2">
                    <a:lumMod val="50000"/>
                  </a:schemeClr>
                </a:solidFill>
              </a:rPr>
              <a:t>Let nothing be done through selfish ambition or conceit, but in lowliness of mind let each esteem others better than himself. </a:t>
            </a:r>
            <a:endParaRPr lang="en-US" sz="2800" dirty="0">
              <a:solidFill>
                <a:schemeClr val="accent2">
                  <a:lumMod val="50000"/>
                </a:schemeClr>
              </a:solidFill>
              <a:latin typeface="GreeceBlack" panose="020B0600000000000000" pitchFamily="34" charset="0"/>
            </a:endParaRPr>
          </a:p>
        </p:txBody>
      </p:sp>
    </p:spTree>
    <p:extLst>
      <p:ext uri="{BB962C8B-B14F-4D97-AF65-F5344CB8AC3E}">
        <p14:creationId xmlns:p14="http://schemas.microsoft.com/office/powerpoint/2010/main" val="146364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 name="TextBox 1"/>
          <p:cNvSpPr txBox="1"/>
          <p:nvPr/>
        </p:nvSpPr>
        <p:spPr>
          <a:xfrm>
            <a:off x="494453" y="513687"/>
            <a:ext cx="4029816" cy="1384995"/>
          </a:xfrm>
          <a:prstGeom prst="rect">
            <a:avLst/>
          </a:prstGeom>
          <a:noFill/>
        </p:spPr>
        <p:txBody>
          <a:bodyPr wrap="square" rtlCol="0">
            <a:spAutoFit/>
          </a:bodyPr>
          <a:lstStyle/>
          <a:p>
            <a:r>
              <a:rPr lang="en-US" sz="2800" dirty="0"/>
              <a:t>What submission is not:</a:t>
            </a:r>
            <a:endParaRPr lang="en-US" sz="2800" dirty="0">
              <a:solidFill>
                <a:schemeClr val="accent2">
                  <a:lumMod val="50000"/>
                </a:schemeClr>
              </a:solidFill>
              <a:latin typeface="GreeceBlack" panose="020B0600000000000000" pitchFamily="34" charset="0"/>
            </a:endParaRPr>
          </a:p>
        </p:txBody>
      </p:sp>
      <p:sp>
        <p:nvSpPr>
          <p:cNvPr id="22" name="TextBox 21"/>
          <p:cNvSpPr txBox="1"/>
          <p:nvPr/>
        </p:nvSpPr>
        <p:spPr>
          <a:xfrm>
            <a:off x="3769097" y="513683"/>
            <a:ext cx="4993904" cy="523220"/>
          </a:xfrm>
          <a:prstGeom prst="rect">
            <a:avLst/>
          </a:prstGeom>
          <a:noFill/>
        </p:spPr>
        <p:txBody>
          <a:bodyPr wrap="square" rtlCol="0">
            <a:spAutoFit/>
          </a:bodyPr>
          <a:lstStyle/>
          <a:p>
            <a:r>
              <a:rPr lang="en-US" sz="2800" dirty="0"/>
              <a:t>What submission </a:t>
            </a:r>
            <a:r>
              <a:rPr lang="en-US" sz="2800" dirty="0" smtClean="0"/>
              <a:t>is:</a:t>
            </a:r>
            <a:endParaRPr lang="en-US" sz="2800" dirty="0">
              <a:solidFill>
                <a:schemeClr val="accent2">
                  <a:lumMod val="50000"/>
                </a:schemeClr>
              </a:solidFill>
              <a:latin typeface="GreeceBlack" panose="020B0600000000000000" pitchFamily="34" charset="0"/>
            </a:endParaRPr>
          </a:p>
        </p:txBody>
      </p:sp>
      <p:sp>
        <p:nvSpPr>
          <p:cNvPr id="23" name="TextBox 22"/>
          <p:cNvSpPr txBox="1"/>
          <p:nvPr/>
        </p:nvSpPr>
        <p:spPr>
          <a:xfrm>
            <a:off x="489858" y="2027872"/>
            <a:ext cx="3448415" cy="954107"/>
          </a:xfrm>
          <a:prstGeom prst="rect">
            <a:avLst/>
          </a:prstGeom>
          <a:noFill/>
        </p:spPr>
        <p:txBody>
          <a:bodyPr wrap="square" rtlCol="0">
            <a:spAutoFit/>
          </a:bodyPr>
          <a:lstStyle/>
          <a:p>
            <a:r>
              <a:rPr lang="en-US" sz="2800" dirty="0">
                <a:solidFill>
                  <a:schemeClr val="accent2">
                    <a:lumMod val="50000"/>
                  </a:schemeClr>
                </a:solidFill>
              </a:rPr>
              <a:t>4. </a:t>
            </a:r>
            <a:r>
              <a:rPr lang="en-US" sz="2800" dirty="0" err="1" smtClean="0"/>
              <a:t>Manipula-tion</a:t>
            </a:r>
            <a:endParaRPr lang="en-US" sz="2800" dirty="0">
              <a:solidFill>
                <a:schemeClr val="accent2">
                  <a:lumMod val="50000"/>
                </a:schemeClr>
              </a:solidFill>
              <a:latin typeface="GreeceBlack" panose="020B0600000000000000" pitchFamily="34" charset="0"/>
            </a:endParaRPr>
          </a:p>
        </p:txBody>
      </p:sp>
      <p:sp>
        <p:nvSpPr>
          <p:cNvPr id="24" name="TextBox 23"/>
          <p:cNvSpPr txBox="1"/>
          <p:nvPr/>
        </p:nvSpPr>
        <p:spPr>
          <a:xfrm>
            <a:off x="3764502" y="2027868"/>
            <a:ext cx="4993904" cy="954107"/>
          </a:xfrm>
          <a:prstGeom prst="rect">
            <a:avLst/>
          </a:prstGeom>
          <a:noFill/>
        </p:spPr>
        <p:txBody>
          <a:bodyPr wrap="square" rtlCol="0">
            <a:spAutoFit/>
          </a:bodyPr>
          <a:lstStyle/>
          <a:p>
            <a:r>
              <a:rPr lang="en-US" sz="2800" dirty="0">
                <a:solidFill>
                  <a:schemeClr val="accent2">
                    <a:lumMod val="50000"/>
                  </a:schemeClr>
                </a:solidFill>
              </a:rPr>
              <a:t>4. </a:t>
            </a:r>
            <a:r>
              <a:rPr lang="en-US" sz="2800" dirty="0"/>
              <a:t>Trusting God </a:t>
            </a:r>
            <a:r>
              <a:rPr lang="en-US" sz="2800" dirty="0" smtClean="0"/>
              <a:t> (1 Pet. 2:21-24)</a:t>
            </a:r>
            <a:endParaRPr lang="en-US" sz="2800" dirty="0">
              <a:solidFill>
                <a:schemeClr val="accent2">
                  <a:lumMod val="50000"/>
                </a:schemeClr>
              </a:solidFill>
              <a:latin typeface="GreeceBlack" panose="020B0600000000000000" pitchFamily="34" charset="0"/>
            </a:endParaRPr>
          </a:p>
        </p:txBody>
      </p:sp>
    </p:spTree>
    <p:extLst>
      <p:ext uri="{BB962C8B-B14F-4D97-AF65-F5344CB8AC3E}">
        <p14:creationId xmlns:p14="http://schemas.microsoft.com/office/powerpoint/2010/main" val="18610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89189" y="603807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C</a:t>
            </a:r>
            <a:endParaRPr lang="en-US" sz="4000" dirty="0">
              <a:latin typeface="vtks distress" panose="02000000000000000000" pitchFamily="2" charset="0"/>
            </a:endParaRPr>
          </a:p>
        </p:txBody>
      </p:sp>
      <p:sp>
        <p:nvSpPr>
          <p:cNvPr id="5" name="TextBox 4"/>
          <p:cNvSpPr txBox="1"/>
          <p:nvPr/>
        </p:nvSpPr>
        <p:spPr>
          <a:xfrm>
            <a:off x="2013996" y="6023350"/>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O</a:t>
            </a:r>
            <a:endParaRPr lang="en-US" sz="4000" dirty="0">
              <a:latin typeface="vtks distress" panose="02000000000000000000" pitchFamily="2" charset="0"/>
            </a:endParaRPr>
          </a:p>
        </p:txBody>
      </p:sp>
      <p:sp>
        <p:nvSpPr>
          <p:cNvPr id="6" name="TextBox 5"/>
          <p:cNvSpPr txBox="1"/>
          <p:nvPr/>
        </p:nvSpPr>
        <p:spPr>
          <a:xfrm>
            <a:off x="2345549" y="6041633"/>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R</a:t>
            </a:r>
            <a:endParaRPr lang="en-US" sz="4000" dirty="0">
              <a:latin typeface="vtks distress" panose="02000000000000000000" pitchFamily="2" charset="0"/>
            </a:endParaRPr>
          </a:p>
        </p:txBody>
      </p:sp>
      <p:sp>
        <p:nvSpPr>
          <p:cNvPr id="7" name="TextBox 6"/>
          <p:cNvSpPr txBox="1"/>
          <p:nvPr/>
        </p:nvSpPr>
        <p:spPr>
          <a:xfrm>
            <a:off x="2665049" y="6030099"/>
            <a:ext cx="440267"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8" name="TextBox 7"/>
          <p:cNvSpPr txBox="1"/>
          <p:nvPr/>
        </p:nvSpPr>
        <p:spPr>
          <a:xfrm>
            <a:off x="2861525" y="6031692"/>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9" name="TextBox 8"/>
          <p:cNvSpPr txBox="1"/>
          <p:nvPr/>
        </p:nvSpPr>
        <p:spPr>
          <a:xfrm>
            <a:off x="3186986" y="6040043"/>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T</a:t>
            </a:r>
            <a:endParaRPr lang="en-US" sz="4000" dirty="0">
              <a:latin typeface="vtks distress" panose="02000000000000000000" pitchFamily="2" charset="0"/>
            </a:endParaRPr>
          </a:p>
        </p:txBody>
      </p:sp>
      <p:sp>
        <p:nvSpPr>
          <p:cNvPr id="10" name="TextBox 9"/>
          <p:cNvSpPr txBox="1"/>
          <p:nvPr/>
        </p:nvSpPr>
        <p:spPr>
          <a:xfrm>
            <a:off x="3484884" y="6035738"/>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H</a:t>
            </a:r>
            <a:endParaRPr lang="en-US" sz="4000" dirty="0">
              <a:latin typeface="vtks distress" panose="02000000000000000000" pitchFamily="2" charset="0"/>
            </a:endParaRPr>
          </a:p>
        </p:txBody>
      </p:sp>
      <p:sp>
        <p:nvSpPr>
          <p:cNvPr id="11" name="TextBox 10"/>
          <p:cNvSpPr txBox="1"/>
          <p:nvPr/>
        </p:nvSpPr>
        <p:spPr>
          <a:xfrm>
            <a:off x="3764501" y="6025803"/>
            <a:ext cx="400243" cy="707886"/>
          </a:xfrm>
          <a:prstGeom prst="rect">
            <a:avLst/>
          </a:prstGeom>
          <a:noFill/>
        </p:spPr>
        <p:txBody>
          <a:bodyPr wrap="square" rtlCol="0">
            <a:spAutoFit/>
          </a:bodyPr>
          <a:lstStyle/>
          <a:p>
            <a:pPr algn="ctr"/>
            <a:r>
              <a:rPr lang="en-US" sz="4000" dirty="0" smtClean="0">
                <a:latin typeface="vtks distress" panose="02000000000000000000" pitchFamily="2" charset="0"/>
              </a:rPr>
              <a:t>I</a:t>
            </a:r>
            <a:endParaRPr lang="en-US" sz="4000" dirty="0">
              <a:latin typeface="vtks distress" panose="02000000000000000000" pitchFamily="2" charset="0"/>
            </a:endParaRPr>
          </a:p>
        </p:txBody>
      </p:sp>
      <p:sp>
        <p:nvSpPr>
          <p:cNvPr id="12" name="TextBox 11"/>
          <p:cNvSpPr txBox="1"/>
          <p:nvPr/>
        </p:nvSpPr>
        <p:spPr>
          <a:xfrm>
            <a:off x="3938273" y="6024697"/>
            <a:ext cx="585995" cy="707886"/>
          </a:xfrm>
          <a:prstGeom prst="rect">
            <a:avLst/>
          </a:prstGeom>
          <a:noFill/>
        </p:spPr>
        <p:txBody>
          <a:bodyPr wrap="square" rtlCol="0">
            <a:spAutoFit/>
          </a:bodyPr>
          <a:lstStyle/>
          <a:p>
            <a:pPr algn="ctr"/>
            <a:r>
              <a:rPr lang="en-US" sz="4000" dirty="0" smtClean="0">
                <a:latin typeface="vtks distress" panose="02000000000000000000" pitchFamily="2" charset="0"/>
              </a:rPr>
              <a:t>A</a:t>
            </a:r>
            <a:endParaRPr lang="en-US" sz="4000" dirty="0">
              <a:latin typeface="vtks distress" panose="02000000000000000000" pitchFamily="2" charset="0"/>
            </a:endParaRPr>
          </a:p>
        </p:txBody>
      </p:sp>
      <p:sp>
        <p:nvSpPr>
          <p:cNvPr id="13" name="TextBox 12"/>
          <p:cNvSpPr txBox="1"/>
          <p:nvPr/>
        </p:nvSpPr>
        <p:spPr>
          <a:xfrm>
            <a:off x="4623519" y="6025798"/>
            <a:ext cx="484294" cy="707886"/>
          </a:xfrm>
          <a:prstGeom prst="rect">
            <a:avLst/>
          </a:prstGeom>
          <a:noFill/>
        </p:spPr>
        <p:txBody>
          <a:bodyPr wrap="square" rtlCol="0">
            <a:spAutoFit/>
          </a:bodyPr>
          <a:lstStyle/>
          <a:p>
            <a:pPr algn="ctr"/>
            <a:r>
              <a:rPr lang="en-US" sz="4000" dirty="0" smtClean="0">
                <a:latin typeface="vtks distress" panose="02000000000000000000" pitchFamily="2" charset="0"/>
              </a:rPr>
              <a:t>S  </a:t>
            </a:r>
            <a:endParaRPr lang="en-US" sz="4000" dirty="0">
              <a:latin typeface="vtks distress" panose="02000000000000000000" pitchFamily="2" charset="0"/>
            </a:endParaRPr>
          </a:p>
        </p:txBody>
      </p:sp>
      <p:sp>
        <p:nvSpPr>
          <p:cNvPr id="14" name="TextBox 13"/>
          <p:cNvSpPr txBox="1"/>
          <p:nvPr/>
        </p:nvSpPr>
        <p:spPr>
          <a:xfrm>
            <a:off x="4282212" y="6018806"/>
            <a:ext cx="532723" cy="707886"/>
          </a:xfrm>
          <a:prstGeom prst="rect">
            <a:avLst/>
          </a:prstGeom>
          <a:noFill/>
        </p:spPr>
        <p:txBody>
          <a:bodyPr wrap="square" rtlCol="0">
            <a:spAutoFit/>
          </a:bodyPr>
          <a:lstStyle/>
          <a:p>
            <a:pPr algn="ctr"/>
            <a:r>
              <a:rPr lang="en-US" sz="4000" dirty="0" smtClean="0">
                <a:latin typeface="vtks distress" panose="02000000000000000000" pitchFamily="2" charset="0"/>
              </a:rPr>
              <a:t>N</a:t>
            </a:r>
            <a:endParaRPr lang="en-US" sz="4000" dirty="0">
              <a:latin typeface="vtks distress" panose="02000000000000000000" pitchFamily="2" charset="0"/>
            </a:endParaRP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I</a:t>
            </a:r>
            <a:endParaRPr lang="en-US" sz="4000" dirty="0">
              <a:solidFill>
                <a:srgbClr val="FFFFFF"/>
              </a:solidFill>
              <a:latin typeface="vtks distress" panose="02000000000000000000" pitchFamily="2" charset="0"/>
            </a:endParaRPr>
          </a:p>
        </p:txBody>
      </p:sp>
      <p:sp>
        <p:nvSpPr>
          <p:cNvPr id="17" name="TextBox 16"/>
          <p:cNvSpPr txBox="1"/>
          <p:nvPr/>
        </p:nvSpPr>
        <p:spPr>
          <a:xfrm>
            <a:off x="1350020" y="6051208"/>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T</a:t>
            </a:r>
            <a:endParaRPr lang="en-US" sz="4000" dirty="0">
              <a:solidFill>
                <a:srgbClr val="FFFFFF"/>
              </a:solidFill>
              <a:latin typeface="vtks distress" panose="02000000000000000000" pitchFamily="2" charset="0"/>
            </a:endParaRP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S  </a:t>
            </a:r>
            <a:endParaRPr lang="en-US" sz="4000" dirty="0">
              <a:solidFill>
                <a:srgbClr val="FFFFFF"/>
              </a:solidFill>
              <a:latin typeface="vtks distress" panose="02000000000000000000" pitchFamily="2" charset="0"/>
            </a:endParaRP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F</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smtClean="0">
                <a:solidFill>
                  <a:srgbClr val="FFFFFF"/>
                </a:solidFill>
                <a:latin typeface="vtks distress" panose="02000000000000000000" pitchFamily="2" charset="0"/>
              </a:rPr>
              <a:t>R</a:t>
            </a:r>
            <a:endParaRPr lang="en-US" sz="4000" dirty="0">
              <a:solidFill>
                <a:srgbClr val="FFFFFF"/>
              </a:solidFill>
              <a:latin typeface="vtks distress" panose="02000000000000000000"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128196" y="5990101"/>
            <a:ext cx="2473695" cy="707886"/>
          </a:xfrm>
          <a:prstGeom prst="rect">
            <a:avLst/>
          </a:prstGeom>
          <a:noFill/>
        </p:spPr>
        <p:txBody>
          <a:bodyPr wrap="square" rtlCol="0">
            <a:spAutoFit/>
          </a:bodyPr>
          <a:lstStyle/>
          <a:p>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a:t>
            </a:r>
            <a:r>
              <a:rPr lang="en-US" sz="4000" dirty="0" smtClean="0">
                <a:latin typeface="Aaron" panose="02020900000000000000" pitchFamily="18" charset="0"/>
              </a:rPr>
              <a:t>-</a:t>
            </a:r>
            <a:r>
              <a:rPr lang="en-US" sz="4000" dirty="0" smtClean="0">
                <a:latin typeface="vtks distress" panose="02000000000000000000" pitchFamily="2" charset="0"/>
              </a:rPr>
              <a:t>16</a:t>
            </a:r>
            <a:endParaRPr lang="en-US" sz="4000" dirty="0">
              <a:latin typeface="vtks distress" panose="02000000000000000000" pitchFamily="2" charset="0"/>
            </a:endParaRPr>
          </a:p>
        </p:txBody>
      </p:sp>
      <p:sp>
        <p:nvSpPr>
          <p:cNvPr id="2" name="TextBox 1"/>
          <p:cNvSpPr txBox="1"/>
          <p:nvPr/>
        </p:nvSpPr>
        <p:spPr>
          <a:xfrm>
            <a:off x="494452" y="513687"/>
            <a:ext cx="8258133" cy="5170646"/>
          </a:xfrm>
          <a:prstGeom prst="rect">
            <a:avLst/>
          </a:prstGeom>
          <a:noFill/>
        </p:spPr>
        <p:txBody>
          <a:bodyPr wrap="square" rtlCol="0">
            <a:spAutoFit/>
          </a:bodyPr>
          <a:lstStyle/>
          <a:p>
            <a:r>
              <a:rPr lang="en-US" sz="3300" dirty="0"/>
              <a:t>1 Pet. 2:21-24 </a:t>
            </a:r>
            <a:r>
              <a:rPr lang="en-US" sz="3300" dirty="0" smtClean="0"/>
              <a:t>- </a:t>
            </a:r>
            <a:r>
              <a:rPr lang="en-US" sz="3300" baseline="30000" dirty="0"/>
              <a:t>21</a:t>
            </a:r>
            <a:r>
              <a:rPr lang="en-US" sz="3300" dirty="0"/>
              <a:t> </a:t>
            </a:r>
            <a:r>
              <a:rPr lang="en-US" sz="3300" dirty="0">
                <a:solidFill>
                  <a:schemeClr val="accent2">
                    <a:lumMod val="50000"/>
                  </a:schemeClr>
                </a:solidFill>
              </a:rPr>
              <a:t>For to this you were called, because Christ also suffered for us, leaving us an example, that you should follow His steps:</a:t>
            </a:r>
          </a:p>
          <a:p>
            <a:r>
              <a:rPr lang="en-US" sz="3300" baseline="30000" dirty="0"/>
              <a:t>22</a:t>
            </a:r>
            <a:r>
              <a:rPr lang="en-US" sz="3300" dirty="0"/>
              <a:t> </a:t>
            </a:r>
            <a:r>
              <a:rPr lang="en-US" sz="3300" dirty="0" smtClean="0">
                <a:solidFill>
                  <a:schemeClr val="accent2">
                    <a:lumMod val="50000"/>
                  </a:schemeClr>
                </a:solidFill>
              </a:rPr>
              <a:t>“Who </a:t>
            </a:r>
            <a:r>
              <a:rPr lang="en-US" sz="3300" dirty="0">
                <a:solidFill>
                  <a:schemeClr val="accent2">
                    <a:lumMod val="50000"/>
                  </a:schemeClr>
                </a:solidFill>
              </a:rPr>
              <a:t>committed no sin,</a:t>
            </a:r>
          </a:p>
          <a:p>
            <a:r>
              <a:rPr lang="en-US" sz="3300" dirty="0">
                <a:solidFill>
                  <a:schemeClr val="accent2">
                    <a:lumMod val="50000"/>
                  </a:schemeClr>
                </a:solidFill>
              </a:rPr>
              <a:t>Nor was deceit found in His </a:t>
            </a:r>
            <a:r>
              <a:rPr lang="en-US" sz="3300" dirty="0" smtClean="0">
                <a:solidFill>
                  <a:schemeClr val="accent2">
                    <a:lumMod val="50000"/>
                  </a:schemeClr>
                </a:solidFill>
              </a:rPr>
              <a:t>mouth”;</a:t>
            </a:r>
          </a:p>
          <a:p>
            <a:r>
              <a:rPr lang="en-US" sz="3300" baseline="30000" dirty="0"/>
              <a:t>23</a:t>
            </a:r>
            <a:r>
              <a:rPr lang="en-US" sz="3300" dirty="0"/>
              <a:t> </a:t>
            </a:r>
            <a:r>
              <a:rPr lang="en-US" sz="3300" dirty="0">
                <a:solidFill>
                  <a:schemeClr val="accent2">
                    <a:lumMod val="50000"/>
                  </a:schemeClr>
                </a:solidFill>
              </a:rPr>
              <a:t>who, when He </a:t>
            </a:r>
            <a:r>
              <a:rPr lang="en-US" sz="3300" dirty="0" smtClean="0">
                <a:solidFill>
                  <a:schemeClr val="accent2">
                    <a:lumMod val="50000"/>
                  </a:schemeClr>
                </a:solidFill>
              </a:rPr>
              <a:t>was reviled</a:t>
            </a:r>
            <a:r>
              <a:rPr lang="en-US" sz="3300" dirty="0">
                <a:solidFill>
                  <a:schemeClr val="accent2">
                    <a:lumMod val="50000"/>
                  </a:schemeClr>
                </a:solidFill>
              </a:rPr>
              <a:t>, did not revile in return; </a:t>
            </a:r>
            <a:endParaRPr lang="en-US" sz="3300" dirty="0">
              <a:solidFill>
                <a:schemeClr val="accent2">
                  <a:lumMod val="50000"/>
                </a:schemeClr>
              </a:solidFill>
            </a:endParaRPr>
          </a:p>
        </p:txBody>
      </p:sp>
    </p:spTree>
    <p:extLst>
      <p:ext uri="{BB962C8B-B14F-4D97-AF65-F5344CB8AC3E}">
        <p14:creationId xmlns:p14="http://schemas.microsoft.com/office/powerpoint/2010/main" val="115896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1st Corinthians">
      <a:dk1>
        <a:sysClr val="windowText" lastClr="000000"/>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st Corinthians">
      <a:majorFont>
        <a:latin typeface="GreeceBlack"/>
        <a:ea typeface=""/>
        <a:cs typeface=""/>
      </a:majorFont>
      <a:minorFont>
        <a:latin typeface="GreeceBlac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GreeceBlack" panose="020B0600000000000000" pitchFamily="34" charset="0"/>
          </a:defRPr>
        </a:defPPr>
      </a:lstStyle>
    </a:txDef>
  </a:objectDefaults>
  <a:extraClrSchemeLst/>
  <a:extLst>
    <a:ext uri="{05A4C25C-085E-4340-85A3-A5531E510DB2}">
      <thm15:themeFamily xmlns:thm15="http://schemas.microsoft.com/office/thememl/2012/main" name="Presentation1" id="{EDAFD617-E102-4751-9410-7C7FDB8F0863}" vid="{B233A1A1-D7F2-447C-A7D5-7DF9B442D776}"/>
    </a:ext>
  </a:extLst>
</a:theme>
</file>

<file path=docProps/app.xml><?xml version="1.0" encoding="utf-8"?>
<Properties xmlns="http://schemas.openxmlformats.org/officeDocument/2006/extended-properties" xmlns:vt="http://schemas.openxmlformats.org/officeDocument/2006/docPropsVTypes">
  <Template>1 Corinthians</Template>
  <TotalTime>4743</TotalTime>
  <Words>1210</Words>
  <Application>Microsoft Office PowerPoint</Application>
  <PresentationFormat>On-screen Show (4:3)</PresentationFormat>
  <Paragraphs>490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GreeceBlack</vt:lpstr>
      <vt:lpstr>Aaron</vt:lpstr>
      <vt:lpstr>vtks distress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33</cp:revision>
  <dcterms:created xsi:type="dcterms:W3CDTF">2014-12-03T23:57:36Z</dcterms:created>
  <dcterms:modified xsi:type="dcterms:W3CDTF">2014-12-07T13:45:03Z</dcterms:modified>
</cp:coreProperties>
</file>